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9906000" cy="6858000" type="A4"/>
  <p:notesSz cx="9906000" cy="6858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7402C9-1D40-4A4F-B92E-3899DCF09596}" v="46" dt="2023-06-09T08:37:03.208"/>
    <p1510:client id="{5C12C2FC-69C9-4DE2-B969-5F8F86091058}" v="232" dt="2023-06-09T08:22:41.097"/>
    <p1510:client id="{5DD944ED-FECF-4DC4-9C6F-FC4A8A6C3BF5}" v="74" dt="2023-04-29T06:42:07.661"/>
    <p1510:client id="{A63F8383-FC4D-4224-A660-CA1C943C4D9B}" v="123" dt="2023-06-09T08:02:43.258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4545" autoAdjust="0"/>
    <p:restoredTop sz="94660"/>
  </p:normalViewPr>
  <p:slideViewPr>
    <p:cSldViewPr>
      <p:cViewPr varScale="1">
        <p:scale>
          <a:sx n="83" d="100"/>
          <a:sy n="83" d="100"/>
        </p:scale>
        <p:origin x="1858" y="7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SN Tennis" userId="7e462d28c932e138" providerId="Windows Live" clId="Web-{137402C9-1D40-4A4F-B92E-3899DCF09596}"/>
    <pc:docChg chg="modSld">
      <pc:chgData name="ASN Tennis" userId="7e462d28c932e138" providerId="Windows Live" clId="Web-{137402C9-1D40-4A4F-B92E-3899DCF09596}" dt="2023-06-09T08:37:01.286" v="20" actId="20577"/>
      <pc:docMkLst>
        <pc:docMk/>
      </pc:docMkLst>
      <pc:sldChg chg="modSp">
        <pc:chgData name="ASN Tennis" userId="7e462d28c932e138" providerId="Windows Live" clId="Web-{137402C9-1D40-4A4F-B92E-3899DCF09596}" dt="2023-06-09T08:37:01.286" v="20" actId="20577"/>
        <pc:sldMkLst>
          <pc:docMk/>
          <pc:sldMk cId="0" sldId="256"/>
        </pc:sldMkLst>
        <pc:spChg chg="mod">
          <ac:chgData name="ASN Tennis" userId="7e462d28c932e138" providerId="Windows Live" clId="Web-{137402C9-1D40-4A4F-B92E-3899DCF09596}" dt="2023-06-09T08:37:01.286" v="20" actId="20577"/>
          <ac:spMkLst>
            <pc:docMk/>
            <pc:sldMk cId="0" sldId="256"/>
            <ac:spMk id="3" creationId="{00000000-0000-0000-0000-000000000000}"/>
          </ac:spMkLst>
        </pc:spChg>
        <pc:spChg chg="mod">
          <ac:chgData name="ASN Tennis" userId="7e462d28c932e138" providerId="Windows Live" clId="Web-{137402C9-1D40-4A4F-B92E-3899DCF09596}" dt="2023-06-09T08:30:06.786" v="4" actId="20577"/>
          <ac:spMkLst>
            <pc:docMk/>
            <pc:sldMk cId="0" sldId="256"/>
            <ac:spMk id="5" creationId="{00000000-0000-0000-0000-000000000000}"/>
          </ac:spMkLst>
        </pc:spChg>
        <pc:spChg chg="mod">
          <ac:chgData name="ASN Tennis" userId="7e462d28c932e138" providerId="Windows Live" clId="Web-{137402C9-1D40-4A4F-B92E-3899DCF09596}" dt="2023-06-09T08:34:00.389" v="19" actId="20577"/>
          <ac:spMkLst>
            <pc:docMk/>
            <pc:sldMk cId="0" sldId="256"/>
            <ac:spMk id="7" creationId="{00000000-0000-0000-0000-000000000000}"/>
          </ac:spMkLst>
        </pc:spChg>
      </pc:sldChg>
    </pc:docChg>
  </pc:docChgLst>
  <pc:docChgLst>
    <pc:chgData name="ASN Tennis" userId="7e462d28c932e138" providerId="Windows Live" clId="Web-{5C12C2FC-69C9-4DE2-B969-5F8F86091058}"/>
    <pc:docChg chg="modSld">
      <pc:chgData name="ASN Tennis" userId="7e462d28c932e138" providerId="Windows Live" clId="Web-{5C12C2FC-69C9-4DE2-B969-5F8F86091058}" dt="2023-06-09T08:22:41.081" v="111" actId="20577"/>
      <pc:docMkLst>
        <pc:docMk/>
      </pc:docMkLst>
      <pc:sldChg chg="modSp">
        <pc:chgData name="ASN Tennis" userId="7e462d28c932e138" providerId="Windows Live" clId="Web-{5C12C2FC-69C9-4DE2-B969-5F8F86091058}" dt="2023-06-09T08:22:41.081" v="111" actId="20577"/>
        <pc:sldMkLst>
          <pc:docMk/>
          <pc:sldMk cId="0" sldId="256"/>
        </pc:sldMkLst>
        <pc:spChg chg="mod">
          <ac:chgData name="ASN Tennis" userId="7e462d28c932e138" providerId="Windows Live" clId="Web-{5C12C2FC-69C9-4DE2-B969-5F8F86091058}" dt="2023-06-09T08:22:41.081" v="111" actId="20577"/>
          <ac:spMkLst>
            <pc:docMk/>
            <pc:sldMk cId="0" sldId="256"/>
            <ac:spMk id="5" creationId="{00000000-0000-0000-0000-000000000000}"/>
          </ac:spMkLst>
        </pc:spChg>
      </pc:sldChg>
    </pc:docChg>
  </pc:docChgLst>
  <pc:docChgLst>
    <pc:chgData name="ASN Tennis" userId="7e462d28c932e138" providerId="Windows Live" clId="Web-{5DD944ED-FECF-4DC4-9C6F-FC4A8A6C3BF5}"/>
    <pc:docChg chg="modSld">
      <pc:chgData name="ASN Tennis" userId="7e462d28c932e138" providerId="Windows Live" clId="Web-{5DD944ED-FECF-4DC4-9C6F-FC4A8A6C3BF5}" dt="2023-04-29T06:42:07.661" v="34" actId="1076"/>
      <pc:docMkLst>
        <pc:docMk/>
      </pc:docMkLst>
      <pc:sldChg chg="modSp">
        <pc:chgData name="ASN Tennis" userId="7e462d28c932e138" providerId="Windows Live" clId="Web-{5DD944ED-FECF-4DC4-9C6F-FC4A8A6C3BF5}" dt="2023-04-29T06:42:07.661" v="34" actId="1076"/>
        <pc:sldMkLst>
          <pc:docMk/>
          <pc:sldMk cId="0" sldId="256"/>
        </pc:sldMkLst>
        <pc:spChg chg="mod">
          <ac:chgData name="ASN Tennis" userId="7e462d28c932e138" providerId="Windows Live" clId="Web-{5DD944ED-FECF-4DC4-9C6F-FC4A8A6C3BF5}" dt="2023-04-29T06:42:07.661" v="34" actId="1076"/>
          <ac:spMkLst>
            <pc:docMk/>
            <pc:sldMk cId="0" sldId="256"/>
            <ac:spMk id="6" creationId="{00000000-0000-0000-0000-000000000000}"/>
          </ac:spMkLst>
        </pc:spChg>
      </pc:sldChg>
    </pc:docChg>
  </pc:docChgLst>
  <pc:docChgLst>
    <pc:chgData name="ASN Tennis" userId="7e462d28c932e138" providerId="Windows Live" clId="Web-{A63F8383-FC4D-4224-A660-CA1C943C4D9B}"/>
    <pc:docChg chg="modSld">
      <pc:chgData name="ASN Tennis" userId="7e462d28c932e138" providerId="Windows Live" clId="Web-{A63F8383-FC4D-4224-A660-CA1C943C4D9B}" dt="2023-06-09T08:02:43.258" v="66" actId="1076"/>
      <pc:docMkLst>
        <pc:docMk/>
      </pc:docMkLst>
      <pc:sldChg chg="modSp">
        <pc:chgData name="ASN Tennis" userId="7e462d28c932e138" providerId="Windows Live" clId="Web-{A63F8383-FC4D-4224-A660-CA1C943C4D9B}" dt="2023-06-09T08:02:43.258" v="66" actId="1076"/>
        <pc:sldMkLst>
          <pc:docMk/>
          <pc:sldMk cId="0" sldId="256"/>
        </pc:sldMkLst>
        <pc:spChg chg="mod">
          <ac:chgData name="ASN Tennis" userId="7e462d28c932e138" providerId="Windows Live" clId="Web-{A63F8383-FC4D-4224-A660-CA1C943C4D9B}" dt="2023-06-09T08:02:43.258" v="66" actId="1076"/>
          <ac:spMkLst>
            <pc:docMk/>
            <pc:sldMk cId="0" sldId="256"/>
            <ac:spMk id="3" creationId="{00000000-0000-0000-0000-000000000000}"/>
          </ac:spMkLst>
        </pc:spChg>
        <pc:graphicFrameChg chg="mod modGraphic">
          <ac:chgData name="ASN Tennis" userId="7e462d28c932e138" providerId="Windows Live" clId="Web-{A63F8383-FC4D-4224-A660-CA1C943C4D9B}" dt="2023-06-09T07:57:06.058" v="3"/>
          <ac:graphicFrameMkLst>
            <pc:docMk/>
            <pc:sldMk cId="0" sldId="256"/>
            <ac:graphicFrameMk id="8" creationId="{00000000-0000-0000-0000-000000000000}"/>
          </ac:graphicFrameMkLst>
        </pc:graphicFrameChg>
        <pc:graphicFrameChg chg="mod modGraphic">
          <ac:chgData name="ASN Tennis" userId="7e462d28c932e138" providerId="Windows Live" clId="Web-{A63F8383-FC4D-4224-A660-CA1C943C4D9B}" dt="2023-06-09T08:00:07.721" v="7"/>
          <ac:graphicFrameMkLst>
            <pc:docMk/>
            <pc:sldMk cId="0" sldId="256"/>
            <ac:graphicFrameMk id="15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42950" y="2125980"/>
            <a:ext cx="84201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485900" y="3840480"/>
            <a:ext cx="69342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95300" y="1577340"/>
            <a:ext cx="430911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01590" y="1577340"/>
            <a:ext cx="430911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6/9/2023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6/9/2023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6/9/2023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51104" y="0"/>
            <a:ext cx="9004300" cy="824865"/>
          </a:xfrm>
          <a:custGeom>
            <a:avLst/>
            <a:gdLst/>
            <a:ahLst/>
            <a:cxnLst/>
            <a:rect l="l" t="t" r="r" b="b"/>
            <a:pathLst>
              <a:path w="9004300" h="824865">
                <a:moveTo>
                  <a:pt x="0" y="824484"/>
                </a:moveTo>
                <a:lnTo>
                  <a:pt x="9003792" y="824484"/>
                </a:lnTo>
                <a:lnTo>
                  <a:pt x="9003792" y="0"/>
                </a:lnTo>
                <a:lnTo>
                  <a:pt x="0" y="0"/>
                </a:lnTo>
                <a:lnTo>
                  <a:pt x="0" y="824484"/>
                </a:lnTo>
                <a:close/>
              </a:path>
            </a:pathLst>
          </a:custGeom>
          <a:solidFill>
            <a:srgbClr val="C55A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451104" y="0"/>
            <a:ext cx="9004300" cy="824865"/>
          </a:xfrm>
          <a:custGeom>
            <a:avLst/>
            <a:gdLst/>
            <a:ahLst/>
            <a:cxnLst/>
            <a:rect l="l" t="t" r="r" b="b"/>
            <a:pathLst>
              <a:path w="9004300" h="824865">
                <a:moveTo>
                  <a:pt x="0" y="824484"/>
                </a:moveTo>
                <a:lnTo>
                  <a:pt x="9003792" y="824484"/>
                </a:lnTo>
                <a:lnTo>
                  <a:pt x="9003792" y="0"/>
                </a:lnTo>
              </a:path>
              <a:path w="9004300" h="824865">
                <a:moveTo>
                  <a:pt x="0" y="0"/>
                </a:moveTo>
                <a:lnTo>
                  <a:pt x="0" y="824484"/>
                </a:lnTo>
              </a:path>
            </a:pathLst>
          </a:custGeom>
          <a:ln w="12700">
            <a:solidFill>
              <a:srgbClr val="C55A1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73024" y="16776"/>
            <a:ext cx="1445514" cy="1247381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662940" y="68580"/>
            <a:ext cx="1347216" cy="1115568"/>
          </a:xfrm>
          <a:prstGeom prst="rect">
            <a:avLst/>
          </a:prstGeom>
        </p:spPr>
      </p:pic>
      <p:sp>
        <p:nvSpPr>
          <p:cNvPr id="20" name="bg object 20"/>
          <p:cNvSpPr/>
          <p:nvPr/>
        </p:nvSpPr>
        <p:spPr>
          <a:xfrm>
            <a:off x="2739389" y="1306830"/>
            <a:ext cx="0" cy="1893570"/>
          </a:xfrm>
          <a:custGeom>
            <a:avLst/>
            <a:gdLst/>
            <a:ahLst/>
            <a:cxnLst/>
            <a:rect l="l" t="t" r="r" b="b"/>
            <a:pathLst>
              <a:path h="1893570">
                <a:moveTo>
                  <a:pt x="0" y="0"/>
                </a:moveTo>
                <a:lnTo>
                  <a:pt x="0" y="1893062"/>
                </a:lnTo>
              </a:path>
            </a:pathLst>
          </a:custGeom>
          <a:ln w="19050">
            <a:solidFill>
              <a:srgbClr val="C55A1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bg object 21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3409187" y="2901695"/>
            <a:ext cx="268224" cy="268224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3387852" y="2473451"/>
            <a:ext cx="310896" cy="310896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08603" y="55879"/>
            <a:ext cx="2288793" cy="7054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95300" y="1577340"/>
            <a:ext cx="89154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368040" y="6377940"/>
            <a:ext cx="31699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95300" y="6377940"/>
            <a:ext cx="22783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132320" y="6377940"/>
            <a:ext cx="22783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756786" y="2487295"/>
            <a:ext cx="5300092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5100" marR="5080" indent="-152400">
              <a:lnSpc>
                <a:spcPct val="100000"/>
              </a:lnSpc>
              <a:spcBef>
                <a:spcPts val="100"/>
              </a:spcBef>
            </a:pPr>
            <a:r>
              <a:rPr lang="fr-FR" sz="900" spc="-5" dirty="0">
                <a:latin typeface="Calibri"/>
                <a:cs typeface="Calibri"/>
              </a:rPr>
              <a:t>Adhésion</a:t>
            </a:r>
            <a:r>
              <a:rPr lang="fr-FR" sz="900" spc="30" dirty="0">
                <a:latin typeface="Calibri"/>
                <a:cs typeface="Calibri"/>
              </a:rPr>
              <a:t> </a:t>
            </a:r>
            <a:r>
              <a:rPr lang="fr-FR" sz="900" dirty="0">
                <a:latin typeface="Calibri"/>
                <a:cs typeface="Calibri"/>
              </a:rPr>
              <a:t>«</a:t>
            </a:r>
            <a:r>
              <a:rPr lang="fr-FR" sz="900" spc="-5" dirty="0">
                <a:latin typeface="Calibri"/>
                <a:cs typeface="Calibri"/>
              </a:rPr>
              <a:t> </a:t>
            </a:r>
            <a:r>
              <a:rPr lang="fr-FR" sz="900" dirty="0">
                <a:latin typeface="Calibri"/>
                <a:cs typeface="Calibri"/>
              </a:rPr>
              <a:t>Eté</a:t>
            </a:r>
            <a:r>
              <a:rPr lang="fr-FR" sz="900" spc="-5" dirty="0">
                <a:latin typeface="Calibri"/>
                <a:cs typeface="Calibri"/>
              </a:rPr>
              <a:t> </a:t>
            </a:r>
            <a:r>
              <a:rPr lang="fr-FR" sz="900" dirty="0">
                <a:latin typeface="Calibri"/>
                <a:cs typeface="Calibri"/>
              </a:rPr>
              <a:t>»</a:t>
            </a:r>
            <a:r>
              <a:rPr lang="fr-FR" sz="900" spc="-5" dirty="0">
                <a:latin typeface="Calibri"/>
                <a:cs typeface="Calibri"/>
              </a:rPr>
              <a:t> pour les non licenciés </a:t>
            </a:r>
            <a:r>
              <a:rPr lang="fr-FR" sz="900" dirty="0">
                <a:latin typeface="Calibri"/>
                <a:cs typeface="Calibri"/>
              </a:rPr>
              <a:t>: </a:t>
            </a:r>
            <a:r>
              <a:rPr lang="fr-FR" sz="900" spc="-5" dirty="0">
                <a:latin typeface="Calibri"/>
                <a:cs typeface="Calibri"/>
              </a:rPr>
              <a:t>Accès</a:t>
            </a:r>
            <a:r>
              <a:rPr lang="fr-FR" sz="900" spc="-20" dirty="0">
                <a:latin typeface="Calibri"/>
                <a:cs typeface="Calibri"/>
              </a:rPr>
              <a:t> </a:t>
            </a:r>
            <a:r>
              <a:rPr lang="fr-FR" sz="900" spc="-5" dirty="0">
                <a:latin typeface="Calibri"/>
                <a:cs typeface="Calibri"/>
              </a:rPr>
              <a:t>aux</a:t>
            </a:r>
            <a:r>
              <a:rPr lang="fr-FR" sz="900" spc="-10" dirty="0">
                <a:latin typeface="Calibri"/>
                <a:cs typeface="Calibri"/>
              </a:rPr>
              <a:t> </a:t>
            </a:r>
            <a:r>
              <a:rPr lang="fr-FR" sz="900" spc="-5" dirty="0">
                <a:latin typeface="Calibri"/>
                <a:cs typeface="Calibri"/>
              </a:rPr>
              <a:t>courts</a:t>
            </a:r>
            <a:r>
              <a:rPr lang="fr-FR" sz="900" spc="-20" dirty="0">
                <a:latin typeface="Calibri"/>
                <a:cs typeface="Calibri"/>
              </a:rPr>
              <a:t> </a:t>
            </a:r>
            <a:r>
              <a:rPr lang="fr-FR" sz="900" spc="-5" dirty="0">
                <a:latin typeface="Calibri"/>
                <a:cs typeface="Calibri"/>
              </a:rPr>
              <a:t>extérieurs</a:t>
            </a:r>
            <a:r>
              <a:rPr lang="fr-FR" sz="900" spc="30" dirty="0">
                <a:latin typeface="Calibri"/>
                <a:cs typeface="Calibri"/>
              </a:rPr>
              <a:t> </a:t>
            </a:r>
            <a:r>
              <a:rPr lang="fr-FR" sz="900" spc="-5" dirty="0">
                <a:latin typeface="Calibri"/>
                <a:cs typeface="Calibri"/>
              </a:rPr>
              <a:t>du</a:t>
            </a:r>
            <a:r>
              <a:rPr lang="fr-FR" sz="900" spc="5" dirty="0">
                <a:latin typeface="Calibri"/>
                <a:cs typeface="Calibri"/>
              </a:rPr>
              <a:t> </a:t>
            </a:r>
            <a:r>
              <a:rPr lang="fr-FR" sz="900" dirty="0">
                <a:latin typeface="Calibri"/>
                <a:cs typeface="Calibri"/>
              </a:rPr>
              <a:t>15</a:t>
            </a:r>
            <a:r>
              <a:rPr lang="fr-FR" sz="900" spc="-15" dirty="0">
                <a:latin typeface="Calibri"/>
                <a:cs typeface="Calibri"/>
              </a:rPr>
              <a:t> </a:t>
            </a:r>
            <a:r>
              <a:rPr lang="fr-FR" sz="900" spc="-5" dirty="0">
                <a:latin typeface="Calibri"/>
                <a:cs typeface="Calibri"/>
              </a:rPr>
              <a:t>Juin</a:t>
            </a:r>
            <a:r>
              <a:rPr lang="fr-FR" sz="900" spc="5" dirty="0">
                <a:latin typeface="Calibri"/>
                <a:cs typeface="Calibri"/>
              </a:rPr>
              <a:t> </a:t>
            </a:r>
            <a:r>
              <a:rPr lang="fr-FR" sz="900" dirty="0">
                <a:latin typeface="Calibri"/>
                <a:cs typeface="Calibri"/>
              </a:rPr>
              <a:t>au</a:t>
            </a:r>
            <a:r>
              <a:rPr lang="fr-FR" sz="900" spc="-5" dirty="0">
                <a:latin typeface="Calibri"/>
                <a:cs typeface="Calibri"/>
              </a:rPr>
              <a:t> </a:t>
            </a:r>
            <a:r>
              <a:rPr lang="fr-FR" sz="900" dirty="0">
                <a:latin typeface="Calibri"/>
                <a:cs typeface="Calibri"/>
              </a:rPr>
              <a:t>15</a:t>
            </a:r>
            <a:r>
              <a:rPr lang="fr-FR" sz="900" spc="-15" dirty="0">
                <a:latin typeface="Calibri"/>
                <a:cs typeface="Calibri"/>
              </a:rPr>
              <a:t> </a:t>
            </a:r>
            <a:r>
              <a:rPr lang="fr-FR" sz="900" spc="-5" dirty="0">
                <a:latin typeface="Calibri"/>
                <a:cs typeface="Calibri"/>
              </a:rPr>
              <a:t>Septembre</a:t>
            </a:r>
            <a:r>
              <a:rPr lang="fr-FR" sz="900" spc="35" dirty="0">
                <a:latin typeface="Calibri"/>
                <a:cs typeface="Calibri"/>
              </a:rPr>
              <a:t> </a:t>
            </a:r>
            <a:r>
              <a:rPr lang="fr-FR" sz="900" dirty="0">
                <a:latin typeface="Calibri"/>
                <a:cs typeface="Calibri"/>
              </a:rPr>
              <a:t>:</a:t>
            </a:r>
            <a:r>
              <a:rPr lang="fr-FR" sz="900" spc="-15" dirty="0">
                <a:latin typeface="Calibri"/>
                <a:cs typeface="Calibri"/>
              </a:rPr>
              <a:t> </a:t>
            </a:r>
            <a:r>
              <a:rPr lang="fr-FR" sz="900" spc="-5" dirty="0">
                <a:latin typeface="Calibri"/>
                <a:cs typeface="Calibri"/>
              </a:rPr>
              <a:t>Nozéens</a:t>
            </a:r>
            <a:r>
              <a:rPr lang="fr-FR" sz="900" spc="10" dirty="0">
                <a:latin typeface="Calibri"/>
                <a:cs typeface="Calibri"/>
              </a:rPr>
              <a:t> </a:t>
            </a:r>
            <a:r>
              <a:rPr lang="fr-FR" sz="900" dirty="0">
                <a:latin typeface="Calibri"/>
                <a:cs typeface="Calibri"/>
              </a:rPr>
              <a:t>:</a:t>
            </a:r>
            <a:r>
              <a:rPr lang="fr-FR" sz="900" spc="-15" dirty="0">
                <a:latin typeface="Calibri"/>
                <a:cs typeface="Calibri"/>
              </a:rPr>
              <a:t> </a:t>
            </a:r>
            <a:r>
              <a:rPr lang="fr-FR" sz="900" dirty="0">
                <a:latin typeface="Calibri"/>
                <a:cs typeface="Calibri"/>
              </a:rPr>
              <a:t>50€</a:t>
            </a:r>
            <a:r>
              <a:rPr lang="fr-FR" sz="900" spc="-25" dirty="0">
                <a:latin typeface="Calibri"/>
                <a:cs typeface="Calibri"/>
              </a:rPr>
              <a:t> </a:t>
            </a:r>
            <a:r>
              <a:rPr lang="fr-FR" sz="900" dirty="0">
                <a:latin typeface="Calibri"/>
                <a:cs typeface="Calibri"/>
              </a:rPr>
              <a:t>/</a:t>
            </a:r>
            <a:r>
              <a:rPr lang="fr-FR" sz="900" spc="-5" dirty="0">
                <a:latin typeface="Calibri"/>
                <a:cs typeface="Calibri"/>
              </a:rPr>
              <a:t> Extérieurs</a:t>
            </a:r>
            <a:r>
              <a:rPr lang="fr-FR" sz="900" spc="15" dirty="0">
                <a:latin typeface="Calibri"/>
                <a:cs typeface="Calibri"/>
              </a:rPr>
              <a:t> </a:t>
            </a:r>
            <a:r>
              <a:rPr lang="fr-FR" sz="900" dirty="0">
                <a:latin typeface="Calibri"/>
                <a:cs typeface="Calibri"/>
              </a:rPr>
              <a:t>:</a:t>
            </a:r>
            <a:r>
              <a:rPr lang="fr-FR" sz="900" spc="-15" dirty="0">
                <a:latin typeface="Calibri"/>
                <a:cs typeface="Calibri"/>
              </a:rPr>
              <a:t> </a:t>
            </a:r>
            <a:r>
              <a:rPr lang="fr-FR" sz="900" dirty="0">
                <a:latin typeface="Calibri"/>
                <a:cs typeface="Calibri"/>
              </a:rPr>
              <a:t>60€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362106" y="5802086"/>
            <a:ext cx="6021522" cy="328936"/>
          </a:xfrm>
          <a:prstGeom prst="rect">
            <a:avLst/>
          </a:prstGeom>
        </p:spPr>
        <p:txBody>
          <a:bodyPr vert="horz" wrap="square" lIns="0" tIns="13335" rIns="0" bIns="0" rtlCol="0" anchor="t">
            <a:spAutoFit/>
          </a:bodyPr>
          <a:lstStyle/>
          <a:p>
            <a:pPr marL="12700">
              <a:spcBef>
                <a:spcPts val="105"/>
              </a:spcBef>
            </a:pPr>
            <a:r>
              <a:rPr lang="fr-FR" sz="1050" b="1" spc="-5" dirty="0">
                <a:latin typeface="Calibri"/>
                <a:cs typeface="Calibri"/>
              </a:rPr>
              <a:t>Physique</a:t>
            </a:r>
            <a:r>
              <a:rPr lang="fr-FR" sz="1050" b="1" spc="-15" dirty="0">
                <a:latin typeface="Calibri"/>
                <a:cs typeface="Calibri"/>
              </a:rPr>
              <a:t> </a:t>
            </a:r>
            <a:r>
              <a:rPr lang="fr-FR" sz="1050" b="1" dirty="0">
                <a:latin typeface="Calibri"/>
                <a:cs typeface="Calibri"/>
              </a:rPr>
              <a:t>pour</a:t>
            </a:r>
            <a:r>
              <a:rPr lang="fr-FR" sz="1050" b="1" spc="-5" dirty="0">
                <a:latin typeface="Calibri"/>
                <a:cs typeface="Calibri"/>
              </a:rPr>
              <a:t> </a:t>
            </a:r>
            <a:r>
              <a:rPr lang="fr-FR" sz="1050" b="1" dirty="0">
                <a:latin typeface="Calibri"/>
                <a:cs typeface="Calibri"/>
              </a:rPr>
              <a:t>les</a:t>
            </a:r>
            <a:r>
              <a:rPr lang="fr-FR" sz="1050" b="1" spc="-10" dirty="0">
                <a:latin typeface="Calibri"/>
                <a:cs typeface="Calibri"/>
              </a:rPr>
              <a:t> </a:t>
            </a:r>
            <a:r>
              <a:rPr lang="fr-FR" sz="1050" b="1" spc="-5" dirty="0">
                <a:latin typeface="Calibri"/>
                <a:cs typeface="Calibri"/>
              </a:rPr>
              <a:t>jeunes</a:t>
            </a:r>
            <a:r>
              <a:rPr lang="fr-FR" sz="1050" b="1" dirty="0">
                <a:latin typeface="Calibri"/>
                <a:cs typeface="Calibri"/>
              </a:rPr>
              <a:t> et</a:t>
            </a:r>
            <a:r>
              <a:rPr lang="fr-FR" sz="1050" b="1" spc="-5" dirty="0">
                <a:latin typeface="Calibri"/>
                <a:cs typeface="Calibri"/>
              </a:rPr>
              <a:t> </a:t>
            </a:r>
            <a:r>
              <a:rPr lang="fr-FR" sz="1050" b="1" dirty="0">
                <a:latin typeface="Calibri"/>
                <a:cs typeface="Calibri"/>
              </a:rPr>
              <a:t>adolescents (à partir de 9 ans)</a:t>
            </a:r>
            <a:r>
              <a:rPr lang="fr-FR" sz="1050" b="1" spc="-10" dirty="0">
                <a:latin typeface="Calibri"/>
                <a:cs typeface="Calibri"/>
              </a:rPr>
              <a:t> </a:t>
            </a:r>
            <a:r>
              <a:rPr lang="fr-FR" sz="1000" spc="-5" dirty="0">
                <a:latin typeface="Calibri"/>
                <a:cs typeface="Calibri"/>
              </a:rPr>
              <a:t>:</a:t>
            </a:r>
            <a:r>
              <a:rPr lang="fr-FR" sz="1000" spc="-15" dirty="0">
                <a:latin typeface="Calibri"/>
                <a:cs typeface="Calibri"/>
              </a:rPr>
              <a:t> </a:t>
            </a:r>
            <a:r>
              <a:rPr lang="fr-FR" sz="1000" spc="-5" dirty="0">
                <a:latin typeface="Calibri"/>
                <a:cs typeface="Calibri"/>
              </a:rPr>
              <a:t>30</a:t>
            </a:r>
            <a:r>
              <a:rPr lang="fr-FR" sz="1000" spc="10" dirty="0">
                <a:latin typeface="Calibri"/>
                <a:cs typeface="Calibri"/>
              </a:rPr>
              <a:t> </a:t>
            </a:r>
            <a:r>
              <a:rPr lang="fr-FR" sz="1000" spc="-5" dirty="0">
                <a:latin typeface="Calibri"/>
                <a:cs typeface="Calibri"/>
              </a:rPr>
              <a:t>séances</a:t>
            </a:r>
            <a:r>
              <a:rPr lang="fr-FR" sz="1000" spc="20" dirty="0">
                <a:latin typeface="Calibri"/>
                <a:cs typeface="Calibri"/>
              </a:rPr>
              <a:t> </a:t>
            </a:r>
            <a:r>
              <a:rPr lang="fr-FR" sz="1000" spc="-5" dirty="0">
                <a:latin typeface="Calibri"/>
                <a:cs typeface="Calibri"/>
              </a:rPr>
              <a:t>de 1h30 –</a:t>
            </a:r>
            <a:r>
              <a:rPr lang="fr-FR" sz="1000" spc="5" dirty="0">
                <a:latin typeface="Calibri"/>
                <a:cs typeface="Calibri"/>
              </a:rPr>
              <a:t> </a:t>
            </a:r>
            <a:r>
              <a:rPr lang="fr-FR" sz="1000" spc="-10" dirty="0">
                <a:latin typeface="Calibri"/>
                <a:cs typeface="Calibri"/>
              </a:rPr>
              <a:t>75€ (samedi ou mercredi – jour et horaire à confirmer – si nombre suffisant d'inscrits (&gt;15))</a:t>
            </a:r>
            <a:endParaRPr lang="fr-FR" sz="10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372992" y="6224265"/>
            <a:ext cx="6163310" cy="482824"/>
          </a:xfrm>
          <a:prstGeom prst="rect">
            <a:avLst/>
          </a:prstGeom>
        </p:spPr>
        <p:txBody>
          <a:bodyPr vert="horz" wrap="square" lIns="0" tIns="13335" rIns="0" bIns="0" rtlCol="0" anchor="t">
            <a:spAutoFit/>
          </a:bodyPr>
          <a:lstStyle/>
          <a:p>
            <a:pPr marL="12700">
              <a:spcBef>
                <a:spcPts val="105"/>
              </a:spcBef>
            </a:pPr>
            <a:r>
              <a:rPr lang="fr-FR" sz="1050" b="1" dirty="0">
                <a:latin typeface="Calibri"/>
                <a:cs typeface="Calibri"/>
              </a:rPr>
              <a:t>Stages</a:t>
            </a:r>
            <a:r>
              <a:rPr lang="fr-FR" sz="1050" b="1" spc="-30" dirty="0">
                <a:latin typeface="Calibri"/>
                <a:cs typeface="Calibri"/>
              </a:rPr>
              <a:t> </a:t>
            </a:r>
            <a:r>
              <a:rPr lang="fr-FR" sz="1050" b="1" spc="-5" dirty="0">
                <a:latin typeface="Calibri"/>
                <a:cs typeface="Calibri"/>
              </a:rPr>
              <a:t>vacances</a:t>
            </a:r>
            <a:r>
              <a:rPr lang="fr-FR" sz="1050" b="1" spc="-25" dirty="0">
                <a:latin typeface="Calibri"/>
                <a:cs typeface="Calibri"/>
              </a:rPr>
              <a:t> </a:t>
            </a:r>
            <a:r>
              <a:rPr lang="fr-FR" sz="1050" b="1" dirty="0">
                <a:latin typeface="Calibri"/>
                <a:cs typeface="Calibri"/>
              </a:rPr>
              <a:t>scolaires </a:t>
            </a:r>
            <a:r>
              <a:rPr lang="fr-FR" sz="1050" dirty="0">
                <a:latin typeface="Calibri"/>
                <a:cs typeface="Calibri"/>
              </a:rPr>
              <a:t>: 1 à </a:t>
            </a:r>
            <a:r>
              <a:rPr lang="fr-FR" sz="1000" spc="-5" dirty="0">
                <a:latin typeface="Calibri"/>
                <a:cs typeface="Calibri"/>
              </a:rPr>
              <a:t>5</a:t>
            </a:r>
            <a:r>
              <a:rPr lang="fr-FR" sz="1000" spc="20" dirty="0">
                <a:latin typeface="Calibri"/>
                <a:cs typeface="Calibri"/>
              </a:rPr>
              <a:t> </a:t>
            </a:r>
            <a:r>
              <a:rPr lang="fr-FR" sz="1000" spc="-5" dirty="0">
                <a:latin typeface="Calibri"/>
                <a:cs typeface="Calibri"/>
              </a:rPr>
              <a:t>jours</a:t>
            </a:r>
            <a:r>
              <a:rPr lang="fr-FR" sz="1000" spc="-20" dirty="0">
                <a:latin typeface="Calibri"/>
                <a:cs typeface="Calibri"/>
              </a:rPr>
              <a:t> </a:t>
            </a:r>
            <a:r>
              <a:rPr lang="fr-FR" sz="1000" spc="-5" dirty="0">
                <a:latin typeface="Calibri"/>
                <a:cs typeface="Calibri"/>
              </a:rPr>
              <a:t>de</a:t>
            </a:r>
            <a:r>
              <a:rPr lang="fr-FR" sz="1000" dirty="0">
                <a:latin typeface="Calibri"/>
                <a:cs typeface="Calibri"/>
              </a:rPr>
              <a:t> </a:t>
            </a:r>
            <a:r>
              <a:rPr lang="fr-FR" sz="1000" spc="-5" dirty="0">
                <a:latin typeface="Calibri"/>
                <a:cs typeface="Calibri"/>
              </a:rPr>
              <a:t>stage,</a:t>
            </a:r>
            <a:r>
              <a:rPr lang="fr-FR" sz="1000" spc="25" dirty="0">
                <a:latin typeface="Calibri"/>
                <a:cs typeface="Calibri"/>
              </a:rPr>
              <a:t> Adultes - </a:t>
            </a:r>
            <a:r>
              <a:rPr lang="fr-FR" sz="1000" spc="-5" dirty="0">
                <a:latin typeface="Calibri"/>
                <a:cs typeface="Calibri"/>
              </a:rPr>
              <a:t>1h30 </a:t>
            </a:r>
            <a:r>
              <a:rPr lang="fr-FR" sz="1000" dirty="0">
                <a:latin typeface="Calibri"/>
                <a:cs typeface="Calibri"/>
              </a:rPr>
              <a:t>– 15€ la séance - </a:t>
            </a:r>
            <a:r>
              <a:rPr lang="fr-FR" sz="1000" spc="-5" dirty="0">
                <a:latin typeface="Calibri"/>
                <a:cs typeface="Calibri"/>
              </a:rPr>
              <a:t>ou Jeunes – 2h</a:t>
            </a:r>
            <a:r>
              <a:rPr lang="fr-FR" sz="1000" dirty="0">
                <a:latin typeface="Calibri"/>
                <a:cs typeface="Calibri"/>
              </a:rPr>
              <a:t>– 20€ la séance</a:t>
            </a:r>
            <a:r>
              <a:rPr lang="fr-FR" sz="1000" spc="25" dirty="0">
                <a:latin typeface="Calibri"/>
                <a:cs typeface="Calibri"/>
              </a:rPr>
              <a:t> ou </a:t>
            </a:r>
            <a:r>
              <a:rPr lang="fr-FR" sz="1000" spc="-5" dirty="0">
                <a:latin typeface="Calibri"/>
                <a:cs typeface="Calibri"/>
              </a:rPr>
              <a:t>Mini</a:t>
            </a:r>
            <a:r>
              <a:rPr lang="fr-FR" sz="1000" dirty="0">
                <a:latin typeface="Calibri"/>
                <a:cs typeface="Calibri"/>
              </a:rPr>
              <a:t> </a:t>
            </a:r>
            <a:r>
              <a:rPr lang="fr-FR" sz="1000" spc="-5" dirty="0">
                <a:latin typeface="Calibri"/>
                <a:cs typeface="Calibri"/>
              </a:rPr>
              <a:t>Tennis</a:t>
            </a:r>
            <a:r>
              <a:rPr lang="fr-FR" sz="1000" spc="5" dirty="0">
                <a:latin typeface="Calibri"/>
                <a:cs typeface="Calibri"/>
              </a:rPr>
              <a:t> – </a:t>
            </a:r>
            <a:r>
              <a:rPr lang="fr-FR" sz="1000" spc="-5" dirty="0">
                <a:latin typeface="Calibri"/>
                <a:cs typeface="Calibri"/>
              </a:rPr>
              <a:t>1h</a:t>
            </a:r>
            <a:r>
              <a:rPr lang="fr-FR" sz="1000" spc="20" dirty="0">
                <a:latin typeface="Calibri"/>
                <a:cs typeface="Calibri"/>
              </a:rPr>
              <a:t> </a:t>
            </a:r>
            <a:r>
              <a:rPr lang="fr-FR" sz="1000" spc="-5" dirty="0">
                <a:latin typeface="Calibri"/>
                <a:cs typeface="Calibri"/>
              </a:rPr>
              <a:t>– </a:t>
            </a:r>
            <a:r>
              <a:rPr lang="fr-FR" sz="1000" spc="-10" dirty="0">
                <a:latin typeface="Calibri"/>
                <a:cs typeface="Calibri"/>
              </a:rPr>
              <a:t>10€</a:t>
            </a:r>
            <a:r>
              <a:rPr lang="fr-FR" sz="1000" spc="25" dirty="0">
                <a:latin typeface="Calibri"/>
                <a:cs typeface="Calibri"/>
              </a:rPr>
              <a:t> </a:t>
            </a:r>
            <a:r>
              <a:rPr lang="fr-FR" sz="1000" spc="-5" dirty="0">
                <a:latin typeface="Calibri"/>
                <a:cs typeface="Calibri"/>
              </a:rPr>
              <a:t>la</a:t>
            </a:r>
            <a:r>
              <a:rPr lang="fr-FR" sz="1000" spc="-10" dirty="0">
                <a:latin typeface="Calibri"/>
                <a:cs typeface="Calibri"/>
              </a:rPr>
              <a:t> </a:t>
            </a:r>
            <a:r>
              <a:rPr lang="fr-FR" sz="1000" spc="-5" dirty="0">
                <a:latin typeface="Calibri"/>
                <a:cs typeface="Calibri"/>
              </a:rPr>
              <a:t>séance - </a:t>
            </a:r>
            <a:r>
              <a:rPr lang="fr-FR" sz="1000" spc="-5" noProof="1">
                <a:latin typeface="Calibri"/>
                <a:cs typeface="Calibri"/>
              </a:rPr>
              <a:t>AsNozay</a:t>
            </a:r>
            <a:r>
              <a:rPr lang="fr-FR" sz="1000" spc="-5" dirty="0">
                <a:latin typeface="Calibri"/>
                <a:cs typeface="Calibri"/>
              </a:rPr>
              <a:t> s'autorise l'annulation du stage si le nombre d'inscrit ne permet pas la mise en place de groupes homogènes.</a:t>
            </a:r>
            <a:endParaRPr lang="fr-FR" sz="100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731386" y="2906341"/>
            <a:ext cx="4803014" cy="382797"/>
          </a:xfrm>
          <a:prstGeom prst="rect">
            <a:avLst/>
          </a:prstGeom>
        </p:spPr>
        <p:txBody>
          <a:bodyPr vert="horz" wrap="square" lIns="0" tIns="13335" rIns="0" bIns="0" rtlCol="0" anchor="t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lang="fr-FR" sz="800" b="1" dirty="0">
                <a:solidFill>
                  <a:srgbClr val="FFA217"/>
                </a:solidFill>
                <a:latin typeface="Calibri"/>
                <a:cs typeface="Calibri"/>
              </a:rPr>
              <a:t>Réduction</a:t>
            </a:r>
            <a:r>
              <a:rPr lang="fr-FR" sz="800" b="1" spc="-40" dirty="0">
                <a:solidFill>
                  <a:srgbClr val="FFA217"/>
                </a:solidFill>
                <a:latin typeface="Calibri"/>
                <a:cs typeface="Calibri"/>
              </a:rPr>
              <a:t> </a:t>
            </a:r>
            <a:r>
              <a:rPr lang="fr-FR" sz="800" dirty="0">
                <a:solidFill>
                  <a:srgbClr val="538235"/>
                </a:solidFill>
                <a:latin typeface="Calibri"/>
                <a:cs typeface="Calibri"/>
              </a:rPr>
              <a:t>:</a:t>
            </a:r>
            <a:r>
              <a:rPr lang="fr-FR" sz="800" spc="335" dirty="0">
                <a:solidFill>
                  <a:srgbClr val="538235"/>
                </a:solidFill>
                <a:latin typeface="Calibri"/>
                <a:cs typeface="Calibri"/>
              </a:rPr>
              <a:t> </a:t>
            </a:r>
            <a:r>
              <a:rPr lang="fr-FR" sz="800" dirty="0">
                <a:latin typeface="Calibri"/>
                <a:cs typeface="Calibri"/>
              </a:rPr>
              <a:t>20€</a:t>
            </a:r>
            <a:r>
              <a:rPr lang="fr-FR" sz="800" spc="-25" dirty="0">
                <a:latin typeface="Calibri"/>
                <a:cs typeface="Calibri"/>
              </a:rPr>
              <a:t> </a:t>
            </a:r>
            <a:r>
              <a:rPr lang="fr-FR" sz="800" spc="-5" dirty="0">
                <a:latin typeface="Calibri"/>
                <a:cs typeface="Calibri"/>
              </a:rPr>
              <a:t>de réduction</a:t>
            </a:r>
            <a:r>
              <a:rPr lang="fr-FR" sz="800" spc="15" dirty="0">
                <a:latin typeface="Calibri"/>
                <a:cs typeface="Calibri"/>
              </a:rPr>
              <a:t> </a:t>
            </a:r>
            <a:r>
              <a:rPr lang="fr-FR" sz="800" b="1" spc="-5" dirty="0">
                <a:latin typeface="Calibri"/>
                <a:cs typeface="Calibri"/>
              </a:rPr>
              <a:t>par famille</a:t>
            </a:r>
            <a:r>
              <a:rPr lang="fr-FR" sz="800" b="1" spc="35" dirty="0">
                <a:latin typeface="Calibri"/>
                <a:cs typeface="Calibri"/>
              </a:rPr>
              <a:t> </a:t>
            </a:r>
            <a:r>
              <a:rPr lang="fr-FR" sz="800" dirty="0">
                <a:latin typeface="Calibri"/>
                <a:cs typeface="Calibri"/>
              </a:rPr>
              <a:t>à</a:t>
            </a:r>
            <a:r>
              <a:rPr lang="fr-FR" sz="800" spc="-5" dirty="0">
                <a:latin typeface="Calibri"/>
                <a:cs typeface="Calibri"/>
              </a:rPr>
              <a:t> partir</a:t>
            </a:r>
            <a:r>
              <a:rPr lang="fr-FR" sz="800" spc="5" dirty="0">
                <a:latin typeface="Calibri"/>
                <a:cs typeface="Calibri"/>
              </a:rPr>
              <a:t> </a:t>
            </a:r>
            <a:r>
              <a:rPr lang="fr-FR" sz="800" spc="-5" dirty="0">
                <a:latin typeface="Calibri"/>
                <a:cs typeface="Calibri"/>
              </a:rPr>
              <a:t>de la </a:t>
            </a:r>
            <a:r>
              <a:rPr lang="fr-FR" sz="800" b="1" spc="10" dirty="0">
                <a:latin typeface="Calibri"/>
                <a:cs typeface="Calibri"/>
              </a:rPr>
              <a:t>3</a:t>
            </a:r>
            <a:r>
              <a:rPr lang="fr-FR" sz="750" b="1" spc="15" baseline="27777" dirty="0">
                <a:latin typeface="Calibri"/>
                <a:cs typeface="Calibri"/>
              </a:rPr>
              <a:t>ème</a:t>
            </a:r>
            <a:r>
              <a:rPr lang="fr-FR" sz="750" b="1" spc="82" baseline="27777" dirty="0">
                <a:latin typeface="Calibri"/>
                <a:cs typeface="Calibri"/>
              </a:rPr>
              <a:t> </a:t>
            </a:r>
            <a:r>
              <a:rPr lang="fr-FR" sz="800" b="1" spc="-5" dirty="0">
                <a:latin typeface="Calibri"/>
                <a:cs typeface="Calibri"/>
              </a:rPr>
              <a:t>personne</a:t>
            </a:r>
            <a:r>
              <a:rPr lang="fr-FR" sz="800" b="1" spc="20" dirty="0">
                <a:latin typeface="Calibri"/>
                <a:cs typeface="Calibri"/>
              </a:rPr>
              <a:t> </a:t>
            </a:r>
            <a:r>
              <a:rPr lang="fr-FR" sz="800" b="1" spc="-5" dirty="0">
                <a:latin typeface="Calibri"/>
                <a:cs typeface="Calibri"/>
              </a:rPr>
              <a:t>licenciée</a:t>
            </a:r>
            <a:r>
              <a:rPr lang="fr-FR" sz="800" b="1" spc="30" dirty="0">
                <a:latin typeface="Calibri"/>
                <a:cs typeface="Calibri"/>
              </a:rPr>
              <a:t> </a:t>
            </a:r>
            <a:r>
              <a:rPr lang="fr-FR" sz="800" dirty="0">
                <a:latin typeface="Calibri"/>
                <a:cs typeface="Calibri"/>
              </a:rPr>
              <a:t>au</a:t>
            </a:r>
            <a:r>
              <a:rPr lang="fr-FR" sz="800" spc="5" dirty="0">
                <a:latin typeface="Calibri"/>
                <a:cs typeface="Calibri"/>
              </a:rPr>
              <a:t> </a:t>
            </a:r>
            <a:r>
              <a:rPr lang="fr-FR" sz="800" spc="-5" dirty="0">
                <a:latin typeface="Calibri"/>
                <a:cs typeface="Calibri"/>
              </a:rPr>
              <a:t>club</a:t>
            </a:r>
            <a:endParaRPr lang="fr-FR" sz="800" dirty="0">
              <a:latin typeface="Calibri"/>
              <a:cs typeface="Calibri"/>
            </a:endParaRPr>
          </a:p>
          <a:p>
            <a:pPr marL="38100"/>
            <a:r>
              <a:rPr lang="fr-FR" sz="800" b="1" dirty="0">
                <a:solidFill>
                  <a:srgbClr val="FFA217"/>
                </a:solidFill>
                <a:latin typeface="Calibri"/>
                <a:cs typeface="Calibri"/>
              </a:rPr>
              <a:t>Parrainage</a:t>
            </a:r>
            <a:r>
              <a:rPr lang="fr-FR" sz="800" b="1" spc="-10" dirty="0">
                <a:solidFill>
                  <a:srgbClr val="FFA217"/>
                </a:solidFill>
                <a:latin typeface="Calibri"/>
                <a:cs typeface="Calibri"/>
              </a:rPr>
              <a:t> </a:t>
            </a:r>
            <a:r>
              <a:rPr lang="fr-FR" sz="800" dirty="0">
                <a:solidFill>
                  <a:srgbClr val="538235"/>
                </a:solidFill>
                <a:latin typeface="Calibri"/>
                <a:cs typeface="Calibri"/>
              </a:rPr>
              <a:t>:</a:t>
            </a:r>
            <a:r>
              <a:rPr lang="fr-FR" sz="800" spc="175" dirty="0">
                <a:solidFill>
                  <a:srgbClr val="538235"/>
                </a:solidFill>
                <a:latin typeface="Calibri"/>
                <a:cs typeface="Calibri"/>
              </a:rPr>
              <a:t> </a:t>
            </a:r>
            <a:r>
              <a:rPr lang="fr-FR" sz="800" dirty="0">
                <a:latin typeface="Calibri"/>
                <a:cs typeface="Calibri"/>
              </a:rPr>
              <a:t>25€</a:t>
            </a:r>
            <a:r>
              <a:rPr lang="fr-FR" sz="800" spc="-35" dirty="0">
                <a:latin typeface="Calibri"/>
                <a:cs typeface="Calibri"/>
              </a:rPr>
              <a:t> </a:t>
            </a:r>
            <a:r>
              <a:rPr lang="fr-FR" sz="800" spc="-5" dirty="0">
                <a:latin typeface="Calibri"/>
                <a:cs typeface="Calibri"/>
              </a:rPr>
              <a:t>de réduction</a:t>
            </a:r>
            <a:r>
              <a:rPr lang="fr-FR" sz="800" spc="15" dirty="0">
                <a:latin typeface="Calibri"/>
                <a:cs typeface="Calibri"/>
              </a:rPr>
              <a:t> </a:t>
            </a:r>
            <a:r>
              <a:rPr lang="fr-FR" sz="800" dirty="0">
                <a:latin typeface="Calibri"/>
                <a:cs typeface="Calibri"/>
              </a:rPr>
              <a:t>au</a:t>
            </a:r>
            <a:r>
              <a:rPr lang="fr-FR" sz="800" spc="10" dirty="0">
                <a:latin typeface="Calibri"/>
                <a:cs typeface="Calibri"/>
              </a:rPr>
              <a:t> </a:t>
            </a:r>
            <a:r>
              <a:rPr lang="fr-FR" sz="800" spc="-5" dirty="0">
                <a:latin typeface="Calibri"/>
                <a:cs typeface="Calibri"/>
              </a:rPr>
              <a:t>parrain (une seule fois par parrain ou par famille)</a:t>
            </a:r>
            <a:r>
              <a:rPr lang="fr-FR" sz="800" spc="10" dirty="0">
                <a:latin typeface="Calibri"/>
                <a:cs typeface="Calibri"/>
              </a:rPr>
              <a:t> pour </a:t>
            </a:r>
            <a:r>
              <a:rPr lang="fr-FR" sz="800" spc="-5" dirty="0">
                <a:latin typeface="Calibri"/>
                <a:cs typeface="Calibri"/>
              </a:rPr>
              <a:t>tout </a:t>
            </a:r>
            <a:r>
              <a:rPr lang="fr-FR" sz="800" b="1" spc="-5" dirty="0">
                <a:latin typeface="Calibri"/>
                <a:cs typeface="Calibri"/>
              </a:rPr>
              <a:t>nouvel</a:t>
            </a:r>
            <a:r>
              <a:rPr lang="fr-FR" sz="800" b="1" spc="20" dirty="0">
                <a:latin typeface="Calibri"/>
                <a:cs typeface="Calibri"/>
              </a:rPr>
              <a:t> </a:t>
            </a:r>
            <a:r>
              <a:rPr lang="fr-FR" sz="800" b="1" spc="-5" dirty="0">
                <a:latin typeface="Calibri"/>
                <a:cs typeface="Calibri"/>
              </a:rPr>
              <a:t>adhérent </a:t>
            </a:r>
            <a:r>
              <a:rPr lang="fr-FR" sz="800" spc="-5" dirty="0">
                <a:latin typeface="Calibri"/>
                <a:cs typeface="Calibri"/>
              </a:rPr>
              <a:t>(à déclarer par le nouvel adhérent)</a:t>
            </a:r>
            <a:endParaRPr lang="fr-FR" sz="800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99223" y="2482622"/>
            <a:ext cx="1768243" cy="272510"/>
          </a:xfrm>
          <a:prstGeom prst="rect">
            <a:avLst/>
          </a:prstGeom>
        </p:spPr>
        <p:txBody>
          <a:bodyPr vert="horz" wrap="square" lIns="0" tIns="13335" rIns="0" bIns="0" rtlCol="0" anchor="t">
            <a:spAutoFit/>
          </a:bodyPr>
          <a:lstStyle/>
          <a:p>
            <a:pPr marL="12700" marR="5080" algn="just">
              <a:spcBef>
                <a:spcPts val="105"/>
              </a:spcBef>
            </a:pPr>
            <a:r>
              <a:rPr lang="fr-FR" sz="800" b="1" spc="-5" dirty="0">
                <a:latin typeface="Arial"/>
                <a:cs typeface="Arial"/>
              </a:rPr>
              <a:t>Cartes </a:t>
            </a:r>
            <a:r>
              <a:rPr lang="fr-FR" sz="800" b="1" dirty="0">
                <a:latin typeface="Arial"/>
                <a:cs typeface="Arial"/>
              </a:rPr>
              <a:t>d’accès aux </a:t>
            </a:r>
            <a:r>
              <a:rPr lang="fr-FR" sz="800" b="1" spc="-5" dirty="0">
                <a:latin typeface="Arial"/>
                <a:cs typeface="Arial"/>
              </a:rPr>
              <a:t>courts </a:t>
            </a:r>
            <a:r>
              <a:rPr lang="fr-FR" sz="800" b="1" dirty="0">
                <a:latin typeface="Arial"/>
                <a:cs typeface="Arial"/>
              </a:rPr>
              <a:t>:</a:t>
            </a:r>
            <a:endParaRPr lang="fr-FR" dirty="0"/>
          </a:p>
          <a:p>
            <a:pPr marL="12700" marR="5080" algn="just">
              <a:spcBef>
                <a:spcPts val="105"/>
              </a:spcBef>
            </a:pPr>
            <a:r>
              <a:rPr lang="fr-FR" sz="800" b="1" dirty="0">
                <a:latin typeface="Arial"/>
                <a:cs typeface="Arial"/>
              </a:rPr>
              <a:t> </a:t>
            </a:r>
            <a:r>
              <a:rPr lang="fr-FR" sz="800" spc="-5" dirty="0">
                <a:latin typeface="Arial MT"/>
                <a:cs typeface="Arial MT"/>
              </a:rPr>
              <a:t>10</a:t>
            </a:r>
            <a:r>
              <a:rPr lang="fr-FR" sz="800" spc="-355" dirty="0">
                <a:latin typeface="Arial MT"/>
                <a:cs typeface="Arial MT"/>
              </a:rPr>
              <a:t>€ </a:t>
            </a:r>
            <a:r>
              <a:rPr lang="fr-FR" sz="800" spc="10" dirty="0">
                <a:latin typeface="Arial MT"/>
                <a:cs typeface="Arial MT"/>
              </a:rPr>
              <a:t>   </a:t>
            </a:r>
            <a:r>
              <a:rPr lang="fr-FR" sz="800" spc="-5" dirty="0">
                <a:latin typeface="Arial MT"/>
                <a:cs typeface="Arial MT"/>
              </a:rPr>
              <a:t>pou</a:t>
            </a:r>
            <a:r>
              <a:rPr lang="fr-FR" sz="800" dirty="0">
                <a:latin typeface="Arial MT"/>
                <a:cs typeface="Arial MT"/>
              </a:rPr>
              <a:t>r</a:t>
            </a:r>
            <a:r>
              <a:rPr lang="fr-FR" sz="800" spc="10" dirty="0">
                <a:latin typeface="Arial MT"/>
                <a:cs typeface="Arial MT"/>
              </a:rPr>
              <a:t> </a:t>
            </a:r>
            <a:r>
              <a:rPr lang="fr-FR" sz="800" spc="-5" dirty="0">
                <a:latin typeface="Arial MT"/>
                <a:cs typeface="Arial MT"/>
              </a:rPr>
              <a:t>le</a:t>
            </a:r>
            <a:r>
              <a:rPr lang="fr-FR" sz="800" dirty="0">
                <a:latin typeface="Arial MT"/>
                <a:cs typeface="Arial MT"/>
              </a:rPr>
              <a:t>s</a:t>
            </a:r>
            <a:r>
              <a:rPr lang="fr-FR" sz="800" spc="5" dirty="0">
                <a:latin typeface="Arial MT"/>
                <a:cs typeface="Arial MT"/>
              </a:rPr>
              <a:t> </a:t>
            </a:r>
            <a:r>
              <a:rPr lang="fr-FR" sz="800" dirty="0">
                <a:latin typeface="Arial MT"/>
                <a:cs typeface="Arial MT"/>
              </a:rPr>
              <a:t>c</a:t>
            </a:r>
            <a:r>
              <a:rPr lang="fr-FR" sz="800" spc="-5" dirty="0">
                <a:latin typeface="Arial MT"/>
                <a:cs typeface="Arial MT"/>
              </a:rPr>
              <a:t>our</a:t>
            </a:r>
            <a:r>
              <a:rPr lang="fr-FR" sz="800" dirty="0">
                <a:latin typeface="Arial MT"/>
                <a:cs typeface="Arial MT"/>
              </a:rPr>
              <a:t>ts</a:t>
            </a:r>
            <a:r>
              <a:rPr lang="fr-FR" sz="800" spc="-5" dirty="0">
                <a:latin typeface="Arial MT"/>
                <a:cs typeface="Arial MT"/>
              </a:rPr>
              <a:t> e</a:t>
            </a:r>
            <a:r>
              <a:rPr lang="fr-FR" sz="800" spc="-20" dirty="0">
                <a:latin typeface="Arial MT"/>
                <a:cs typeface="Arial MT"/>
              </a:rPr>
              <a:t>x</a:t>
            </a:r>
            <a:r>
              <a:rPr lang="fr-FR" sz="800" dirty="0">
                <a:latin typeface="Arial MT"/>
                <a:cs typeface="Arial MT"/>
              </a:rPr>
              <a:t>t</a:t>
            </a:r>
            <a:r>
              <a:rPr lang="fr-FR" sz="800" spc="-5" dirty="0">
                <a:latin typeface="Arial MT"/>
                <a:cs typeface="Arial MT"/>
              </a:rPr>
              <a:t>érieur</a:t>
            </a:r>
            <a:r>
              <a:rPr lang="fr-FR" sz="800" dirty="0">
                <a:latin typeface="Arial MT"/>
                <a:cs typeface="Arial MT"/>
              </a:rPr>
              <a:t>s  </a:t>
            </a:r>
            <a:endParaRPr lang="fr-FR"/>
          </a:p>
        </p:txBody>
      </p:sp>
      <p:graphicFrame>
        <p:nvGraphicFramePr>
          <p:cNvPr id="8" name="objec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3012230"/>
              </p:ext>
            </p:extLst>
          </p:nvPr>
        </p:nvGraphicFramePr>
        <p:xfrm>
          <a:off x="3405378" y="1343533"/>
          <a:ext cx="5651500" cy="106146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515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91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64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80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0753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396875">
                        <a:lnSpc>
                          <a:spcPct val="100000"/>
                        </a:lnSpc>
                      </a:pPr>
                      <a:r>
                        <a:rPr sz="900" b="1" spc="-5" dirty="0">
                          <a:latin typeface="Calibri"/>
                          <a:cs typeface="Calibri"/>
                        </a:rPr>
                        <a:t>Catégorie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900" b="1" spc="-5" dirty="0">
                          <a:latin typeface="Calibri"/>
                          <a:cs typeface="Calibri"/>
                        </a:rPr>
                        <a:t>Années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3845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050" b="1" dirty="0">
                          <a:latin typeface="Calibri"/>
                          <a:cs typeface="Calibri"/>
                        </a:rPr>
                        <a:t>Avec</a:t>
                      </a:r>
                      <a:r>
                        <a:rPr sz="1050" b="1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50" b="1" spc="-5" dirty="0">
                          <a:latin typeface="Calibri"/>
                          <a:cs typeface="Calibri"/>
                        </a:rPr>
                        <a:t>cours</a:t>
                      </a:r>
                      <a:endParaRPr sz="1050" dirty="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28511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050" b="1" dirty="0">
                          <a:latin typeface="Calibri"/>
                          <a:cs typeface="Calibri"/>
                        </a:rPr>
                        <a:t>Sans</a:t>
                      </a:r>
                      <a:r>
                        <a:rPr sz="1050" b="1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50" b="1" spc="-5" dirty="0">
                          <a:latin typeface="Calibri"/>
                          <a:cs typeface="Calibri"/>
                        </a:rPr>
                        <a:t>cours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868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700" b="1" spc="-10" dirty="0">
                          <a:latin typeface="Calibri"/>
                          <a:cs typeface="Calibri"/>
                        </a:rPr>
                        <a:t>Nozéens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700" b="1" spc="-5" dirty="0">
                          <a:latin typeface="Calibri"/>
                          <a:cs typeface="Calibri"/>
                        </a:rPr>
                        <a:t>Extérieurs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118110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700" b="1" spc="-10" dirty="0">
                          <a:latin typeface="Calibri"/>
                          <a:cs typeface="Calibri"/>
                        </a:rPr>
                        <a:t>Nozéens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700" b="1" spc="-5" dirty="0">
                          <a:latin typeface="Calibri"/>
                          <a:cs typeface="Calibri"/>
                        </a:rPr>
                        <a:t>Extérieurs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8688">
                <a:tc>
                  <a:txBody>
                    <a:bodyPr/>
                    <a:lstStyle/>
                    <a:p>
                      <a:pPr marL="4508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900" spc="-5" dirty="0">
                          <a:latin typeface="Calibri"/>
                          <a:cs typeface="Calibri"/>
                        </a:rPr>
                        <a:t>Mini</a:t>
                      </a:r>
                      <a:r>
                        <a:rPr sz="9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Tennis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33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900" spc="-5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201</a:t>
                      </a:r>
                      <a:r>
                        <a:rPr lang="fr-FR" sz="900" spc="-5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7</a:t>
                      </a:r>
                      <a:r>
                        <a:rPr sz="9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-20</a:t>
                      </a:r>
                      <a:r>
                        <a:rPr lang="fr-FR" sz="900" spc="-15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20</a:t>
                      </a:r>
                      <a:r>
                        <a:rPr sz="900" spc="-4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(</a:t>
                      </a:r>
                      <a:r>
                        <a:rPr lang="fr-FR" sz="9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3*</a:t>
                      </a:r>
                      <a:r>
                        <a:rPr sz="900" spc="-15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fr-FR" sz="900" spc="-5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à</a:t>
                      </a:r>
                      <a:r>
                        <a:rPr sz="9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6</a:t>
                      </a:r>
                      <a:r>
                        <a:rPr sz="900" spc="-15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 err="1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900" spc="-5" dirty="0" err="1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ns</a:t>
                      </a:r>
                      <a:r>
                        <a:rPr sz="9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)</a:t>
                      </a:r>
                      <a:r>
                        <a:rPr lang="fr-FR" sz="9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endParaRPr sz="9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133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lang="fr-FR" sz="900" spc="-15" dirty="0">
                          <a:latin typeface="Calibri"/>
                          <a:cs typeface="Calibri"/>
                        </a:rPr>
                        <a:t>50</a:t>
                      </a:r>
                      <a:r>
                        <a:rPr sz="9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€</a:t>
                      </a:r>
                    </a:p>
                  </a:txBody>
                  <a:tcPr marL="0" marR="0" marT="133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lang="fr-FR" sz="900" spc="-15" dirty="0">
                          <a:latin typeface="Calibri"/>
                          <a:cs typeface="Calibri"/>
                        </a:rPr>
                        <a:t>70</a:t>
                      </a:r>
                      <a:r>
                        <a:rPr sz="9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€</a:t>
                      </a:r>
                    </a:p>
                  </a:txBody>
                  <a:tcPr marL="0" marR="0" marT="133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8815">
                <a:tc>
                  <a:txBody>
                    <a:bodyPr/>
                    <a:lstStyle/>
                    <a:p>
                      <a:pPr marL="4508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900" spc="-5" dirty="0">
                          <a:latin typeface="Calibri"/>
                          <a:cs typeface="Calibri"/>
                        </a:rPr>
                        <a:t>Jeunes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33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9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200</a:t>
                      </a:r>
                      <a:r>
                        <a:rPr lang="fr-FR" sz="9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5 </a:t>
                      </a:r>
                      <a:r>
                        <a:rPr sz="9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à</a:t>
                      </a:r>
                      <a:r>
                        <a:rPr sz="900" spc="-2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201</a:t>
                      </a:r>
                      <a:r>
                        <a:rPr lang="fr-FR" sz="9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6</a:t>
                      </a:r>
                      <a:r>
                        <a:rPr sz="900" spc="-5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(≥</a:t>
                      </a:r>
                      <a:r>
                        <a:rPr sz="900" spc="-1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7ans</a:t>
                      </a:r>
                      <a:r>
                        <a:rPr sz="900" spc="-15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et </a:t>
                      </a:r>
                      <a:r>
                        <a:rPr sz="9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≤</a:t>
                      </a:r>
                      <a:r>
                        <a:rPr sz="900" spc="-2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18</a:t>
                      </a:r>
                      <a:r>
                        <a:rPr sz="900" spc="-2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ans)</a:t>
                      </a:r>
                      <a:endParaRPr sz="9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133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lang="fr-FR" sz="900" dirty="0">
                          <a:latin typeface="Calibri"/>
                          <a:cs typeface="Calibri"/>
                        </a:rPr>
                        <a:t>70</a:t>
                      </a:r>
                      <a:r>
                        <a:rPr sz="9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€</a:t>
                      </a:r>
                    </a:p>
                  </a:txBody>
                  <a:tcPr marL="0" marR="0" marT="133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lang="fr-FR" sz="900" spc="-15" dirty="0">
                          <a:latin typeface="Calibri"/>
                          <a:cs typeface="Calibri"/>
                        </a:rPr>
                        <a:t>90</a:t>
                      </a:r>
                      <a:r>
                        <a:rPr sz="9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€</a:t>
                      </a:r>
                    </a:p>
                  </a:txBody>
                  <a:tcPr marL="0" marR="0" marT="133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78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lang="fr-FR" sz="900" dirty="0">
                          <a:latin typeface="Calibri"/>
                          <a:cs typeface="Calibri"/>
                        </a:rPr>
                        <a:t>90</a:t>
                      </a:r>
                      <a:r>
                        <a:rPr sz="9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€</a:t>
                      </a:r>
                    </a:p>
                  </a:txBody>
                  <a:tcPr marL="0" marR="0" marT="133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lang="fr-FR" sz="900" spc="-15" dirty="0">
                          <a:latin typeface="Calibri"/>
                          <a:cs typeface="Calibri"/>
                        </a:rPr>
                        <a:t>110</a:t>
                      </a:r>
                      <a:r>
                        <a:rPr sz="9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€</a:t>
                      </a:r>
                    </a:p>
                  </a:txBody>
                  <a:tcPr marL="0" marR="0" marT="133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8689">
                <a:tc>
                  <a:txBody>
                    <a:bodyPr/>
                    <a:lstStyle/>
                    <a:p>
                      <a:pPr marL="4508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900" spc="-5" dirty="0">
                          <a:latin typeface="Calibri"/>
                          <a:cs typeface="Calibri"/>
                        </a:rPr>
                        <a:t>Adultes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33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9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200</a:t>
                      </a:r>
                      <a:r>
                        <a:rPr lang="fr-FR" sz="9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4</a:t>
                      </a:r>
                      <a:r>
                        <a:rPr sz="900" spc="-5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et</a:t>
                      </a:r>
                      <a:r>
                        <a:rPr sz="900" spc="-3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avant</a:t>
                      </a:r>
                    </a:p>
                  </a:txBody>
                  <a:tcPr marL="0" marR="0" marT="133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lang="fr-FR" sz="900" spc="-15" dirty="0">
                          <a:latin typeface="Calibri"/>
                          <a:cs typeface="Calibri"/>
                        </a:rPr>
                        <a:t>110</a:t>
                      </a:r>
                      <a:r>
                        <a:rPr sz="9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€</a:t>
                      </a:r>
                    </a:p>
                  </a:txBody>
                  <a:tcPr marL="0" marR="0" marT="133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lang="fr-FR" sz="900" dirty="0">
                          <a:latin typeface="Calibri"/>
                          <a:cs typeface="Calibri"/>
                        </a:rPr>
                        <a:t>130</a:t>
                      </a:r>
                      <a:r>
                        <a:rPr sz="9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€</a:t>
                      </a:r>
                    </a:p>
                  </a:txBody>
                  <a:tcPr marL="0" marR="0" marT="133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460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lang="fr-FR" sz="900" dirty="0">
                          <a:latin typeface="Calibri"/>
                          <a:cs typeface="Calibri"/>
                        </a:rPr>
                        <a:t>135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€</a:t>
                      </a:r>
                    </a:p>
                  </a:txBody>
                  <a:tcPr marL="0" marR="0" marT="133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lang="fr-FR" sz="900" dirty="0">
                          <a:latin typeface="Calibri"/>
                          <a:cs typeface="Calibri"/>
                        </a:rPr>
                        <a:t>60</a:t>
                      </a:r>
                      <a:r>
                        <a:rPr sz="9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€</a:t>
                      </a:r>
                    </a:p>
                  </a:txBody>
                  <a:tcPr marL="0" marR="0" marT="133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5828">
                <a:tc gridSpan="6">
                  <a:txBody>
                    <a:bodyPr/>
                    <a:lstStyle/>
                    <a:p>
                      <a:pPr marL="1289685">
                        <a:lnSpc>
                          <a:spcPts val="1025"/>
                        </a:lnSpc>
                        <a:spcBef>
                          <a:spcPts val="100"/>
                        </a:spcBef>
                      </a:pPr>
                      <a:r>
                        <a:rPr sz="900" i="1" spc="-5" dirty="0">
                          <a:latin typeface="Calibri"/>
                          <a:cs typeface="Calibri"/>
                        </a:rPr>
                        <a:t>Age</a:t>
                      </a:r>
                      <a:r>
                        <a:rPr sz="900" i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i="1" dirty="0">
                          <a:latin typeface="Calibri"/>
                          <a:cs typeface="Calibri"/>
                        </a:rPr>
                        <a:t>au</a:t>
                      </a:r>
                      <a:r>
                        <a:rPr sz="900" i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i="1" spc="-5" dirty="0">
                          <a:latin typeface="Calibri"/>
                          <a:cs typeface="Calibri"/>
                        </a:rPr>
                        <a:t>moment</a:t>
                      </a:r>
                      <a:r>
                        <a:rPr sz="900" i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i="1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900" i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i="1" spc="-5" dirty="0">
                          <a:latin typeface="Calibri"/>
                          <a:cs typeface="Calibri"/>
                        </a:rPr>
                        <a:t>l’inscription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1270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" name="object 9"/>
          <p:cNvSpPr txBox="1"/>
          <p:nvPr/>
        </p:nvSpPr>
        <p:spPr>
          <a:xfrm>
            <a:off x="739546" y="1359865"/>
            <a:ext cx="1376045" cy="10788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970">
              <a:lnSpc>
                <a:spcPts val="2705"/>
              </a:lnSpc>
              <a:spcBef>
                <a:spcPts val="100"/>
              </a:spcBef>
            </a:pPr>
            <a:r>
              <a:rPr lang="fr-FR" sz="2400" b="1">
                <a:solidFill>
                  <a:srgbClr val="C55A11"/>
                </a:solidFill>
                <a:latin typeface="Calibri"/>
                <a:cs typeface="Calibri"/>
              </a:rPr>
              <a:t>AD</a:t>
            </a:r>
            <a:r>
              <a:rPr lang="fr-FR" sz="2400" b="1" spc="-10">
                <a:solidFill>
                  <a:srgbClr val="C55A11"/>
                </a:solidFill>
                <a:latin typeface="Calibri"/>
                <a:cs typeface="Calibri"/>
              </a:rPr>
              <a:t>H</a:t>
            </a:r>
            <a:r>
              <a:rPr lang="fr-FR" sz="2400" b="1" spc="-20">
                <a:solidFill>
                  <a:srgbClr val="C55A11"/>
                </a:solidFill>
                <a:latin typeface="Calibri"/>
                <a:cs typeface="Calibri"/>
              </a:rPr>
              <a:t>É</a:t>
            </a:r>
            <a:r>
              <a:rPr lang="fr-FR" sz="2400" b="1">
                <a:solidFill>
                  <a:srgbClr val="C55A11"/>
                </a:solidFill>
                <a:latin typeface="Calibri"/>
                <a:cs typeface="Calibri"/>
              </a:rPr>
              <a:t>SION</a:t>
            </a:r>
            <a:endParaRPr lang="fr-FR" sz="2400">
              <a:latin typeface="Calibri"/>
              <a:cs typeface="Calibri"/>
            </a:endParaRPr>
          </a:p>
          <a:p>
            <a:pPr marL="13970">
              <a:lnSpc>
                <a:spcPts val="2705"/>
              </a:lnSpc>
            </a:pPr>
            <a:r>
              <a:rPr lang="fr-FR" sz="2400" b="1" spc="-15">
                <a:solidFill>
                  <a:srgbClr val="C55A11"/>
                </a:solidFill>
                <a:latin typeface="Calibri"/>
                <a:cs typeface="Calibri"/>
              </a:rPr>
              <a:t>CLUB</a:t>
            </a:r>
            <a:endParaRPr lang="fr-FR" sz="2400">
              <a:latin typeface="Calibri"/>
              <a:cs typeface="Calibri"/>
            </a:endParaRPr>
          </a:p>
          <a:p>
            <a:pPr marL="12700" marR="399415">
              <a:lnSpc>
                <a:spcPct val="100000"/>
              </a:lnSpc>
              <a:spcBef>
                <a:spcPts val="725"/>
              </a:spcBef>
            </a:pPr>
            <a:r>
              <a:rPr lang="fr-FR" sz="900" spc="-5">
                <a:latin typeface="Calibri"/>
                <a:cs typeface="Calibri"/>
              </a:rPr>
              <a:t>Licence FFT inclue </a:t>
            </a:r>
            <a:r>
              <a:rPr lang="fr-FR" sz="900">
                <a:latin typeface="Calibri"/>
                <a:cs typeface="Calibri"/>
              </a:rPr>
              <a:t> </a:t>
            </a:r>
            <a:r>
              <a:rPr lang="fr-FR" sz="900" spc="-5">
                <a:latin typeface="Calibri"/>
                <a:cs typeface="Calibri"/>
              </a:rPr>
              <a:t>Adhésion</a:t>
            </a:r>
            <a:r>
              <a:rPr lang="fr-FR" sz="900" spc="-10">
                <a:latin typeface="Calibri"/>
                <a:cs typeface="Calibri"/>
              </a:rPr>
              <a:t> ASN</a:t>
            </a:r>
            <a:r>
              <a:rPr lang="fr-FR" sz="900" spc="-25">
                <a:latin typeface="Calibri"/>
                <a:cs typeface="Calibri"/>
              </a:rPr>
              <a:t> </a:t>
            </a:r>
            <a:r>
              <a:rPr lang="fr-FR" sz="900" spc="-5">
                <a:latin typeface="Calibri"/>
                <a:cs typeface="Calibri"/>
              </a:rPr>
              <a:t>inclue</a:t>
            </a:r>
            <a:endParaRPr lang="fr-FR" sz="900">
              <a:latin typeface="Calibri"/>
              <a:cs typeface="Calibri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3808603" y="55879"/>
            <a:ext cx="2208530" cy="7054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3279"/>
              </a:lnSpc>
              <a:spcBef>
                <a:spcPts val="95"/>
              </a:spcBef>
            </a:pPr>
            <a:r>
              <a:rPr lang="fr-FR" spc="-50" dirty="0"/>
              <a:t>TARIFS</a:t>
            </a:r>
            <a:r>
              <a:rPr lang="fr-FR" spc="-30" dirty="0"/>
              <a:t> </a:t>
            </a:r>
            <a:r>
              <a:rPr lang="fr-FR" spc="-10" dirty="0"/>
              <a:t>SAISON</a:t>
            </a:r>
          </a:p>
          <a:p>
            <a:pPr marL="647065">
              <a:lnSpc>
                <a:spcPts val="2080"/>
              </a:lnSpc>
            </a:pPr>
            <a:r>
              <a:rPr lang="fr-FR" sz="1800" b="0" spc="-5" dirty="0">
                <a:latin typeface="Calibri"/>
                <a:cs typeface="Calibri"/>
              </a:rPr>
              <a:t>2023-2024</a:t>
            </a:r>
            <a:endParaRPr lang="fr-FR" sz="1800" dirty="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51104" y="3313938"/>
            <a:ext cx="9003030" cy="0"/>
          </a:xfrm>
          <a:custGeom>
            <a:avLst/>
            <a:gdLst/>
            <a:ahLst/>
            <a:cxnLst/>
            <a:rect l="l" t="t" r="r" b="b"/>
            <a:pathLst>
              <a:path w="9003030">
                <a:moveTo>
                  <a:pt x="0" y="0"/>
                </a:moveTo>
                <a:lnTo>
                  <a:pt x="900252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lang="fr-FR"/>
          </a:p>
        </p:txBody>
      </p:sp>
      <p:sp>
        <p:nvSpPr>
          <p:cNvPr id="12" name="object 12"/>
          <p:cNvSpPr txBox="1"/>
          <p:nvPr/>
        </p:nvSpPr>
        <p:spPr>
          <a:xfrm>
            <a:off x="741375" y="5764556"/>
            <a:ext cx="1428115" cy="725839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12700" marR="5080">
              <a:lnSpc>
                <a:spcPts val="2550"/>
              </a:lnSpc>
              <a:spcBef>
                <a:spcPts val="459"/>
              </a:spcBef>
            </a:pPr>
            <a:r>
              <a:rPr lang="fr-FR" sz="2400" b="1" spc="-10">
                <a:solidFill>
                  <a:srgbClr val="C55A11"/>
                </a:solidFill>
                <a:latin typeface="Calibri"/>
                <a:cs typeface="Calibri"/>
              </a:rPr>
              <a:t>AUTRES </a:t>
            </a:r>
            <a:r>
              <a:rPr lang="fr-FR" sz="2400" b="1" spc="-5">
                <a:solidFill>
                  <a:srgbClr val="C55A11"/>
                </a:solidFill>
                <a:latin typeface="Calibri"/>
                <a:cs typeface="Calibri"/>
              </a:rPr>
              <a:t> </a:t>
            </a:r>
            <a:r>
              <a:rPr lang="fr-FR" sz="2400" b="1" spc="-10">
                <a:solidFill>
                  <a:srgbClr val="C55A11"/>
                </a:solidFill>
                <a:latin typeface="Calibri"/>
                <a:cs typeface="Calibri"/>
              </a:rPr>
              <a:t>F</a:t>
            </a:r>
            <a:r>
              <a:rPr lang="fr-FR" sz="2400" b="1" spc="-5">
                <a:solidFill>
                  <a:srgbClr val="C55A11"/>
                </a:solidFill>
                <a:latin typeface="Calibri"/>
                <a:cs typeface="Calibri"/>
              </a:rPr>
              <a:t>ORM</a:t>
            </a:r>
            <a:r>
              <a:rPr lang="fr-FR" sz="2400" b="1" spc="5">
                <a:solidFill>
                  <a:srgbClr val="C55A11"/>
                </a:solidFill>
                <a:latin typeface="Calibri"/>
                <a:cs typeface="Calibri"/>
              </a:rPr>
              <a:t>U</a:t>
            </a:r>
            <a:r>
              <a:rPr lang="fr-FR" sz="2400" b="1">
                <a:solidFill>
                  <a:srgbClr val="C55A11"/>
                </a:solidFill>
                <a:latin typeface="Calibri"/>
                <a:cs typeface="Calibri"/>
              </a:rPr>
              <a:t>L</a:t>
            </a:r>
            <a:r>
              <a:rPr lang="fr-FR" sz="2400" b="1" spc="-15">
                <a:solidFill>
                  <a:srgbClr val="C55A11"/>
                </a:solidFill>
                <a:latin typeface="Calibri"/>
                <a:cs typeface="Calibri"/>
              </a:rPr>
              <a:t>E</a:t>
            </a:r>
            <a:r>
              <a:rPr lang="fr-FR" sz="2400" b="1">
                <a:solidFill>
                  <a:srgbClr val="C55A11"/>
                </a:solidFill>
                <a:latin typeface="Calibri"/>
                <a:cs typeface="Calibri"/>
              </a:rPr>
              <a:t>S</a:t>
            </a:r>
            <a:endParaRPr lang="fr-FR" sz="240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51104" y="5562600"/>
            <a:ext cx="9003030" cy="0"/>
          </a:xfrm>
          <a:custGeom>
            <a:avLst/>
            <a:gdLst/>
            <a:ahLst/>
            <a:cxnLst/>
            <a:rect l="l" t="t" r="r" b="b"/>
            <a:pathLst>
              <a:path w="9003030">
                <a:moveTo>
                  <a:pt x="0" y="0"/>
                </a:moveTo>
                <a:lnTo>
                  <a:pt x="900252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lang="fr-FR"/>
          </a:p>
        </p:txBody>
      </p:sp>
      <p:sp>
        <p:nvSpPr>
          <p:cNvPr id="14" name="object 14"/>
          <p:cNvSpPr/>
          <p:nvPr/>
        </p:nvSpPr>
        <p:spPr>
          <a:xfrm>
            <a:off x="2746159" y="5715000"/>
            <a:ext cx="21328" cy="963966"/>
          </a:xfrm>
          <a:custGeom>
            <a:avLst/>
            <a:gdLst/>
            <a:ahLst/>
            <a:cxnLst/>
            <a:rect l="l" t="t" r="r" b="b"/>
            <a:pathLst>
              <a:path h="1106804">
                <a:moveTo>
                  <a:pt x="0" y="0"/>
                </a:moveTo>
                <a:lnTo>
                  <a:pt x="0" y="1106601"/>
                </a:lnTo>
              </a:path>
            </a:pathLst>
          </a:custGeom>
          <a:ln w="19050">
            <a:solidFill>
              <a:srgbClr val="C55A11"/>
            </a:solidFill>
          </a:ln>
        </p:spPr>
        <p:txBody>
          <a:bodyPr wrap="square" lIns="0" tIns="0" rIns="0" bIns="0" rtlCol="0"/>
          <a:lstStyle/>
          <a:p>
            <a:endParaRPr lang="fr-FR"/>
          </a:p>
        </p:txBody>
      </p:sp>
      <p:graphicFrame>
        <p:nvGraphicFramePr>
          <p:cNvPr id="15" name="object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4418284"/>
              </p:ext>
            </p:extLst>
          </p:nvPr>
        </p:nvGraphicFramePr>
        <p:xfrm>
          <a:off x="4572000" y="3676604"/>
          <a:ext cx="4052322" cy="8517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215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69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69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69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00473">
                <a:tc>
                  <a:txBody>
                    <a:bodyPr/>
                    <a:lstStyle/>
                    <a:p>
                      <a:pPr marL="952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050" b="1" spc="-5" dirty="0" err="1">
                          <a:latin typeface="Calibri"/>
                          <a:cs typeface="Calibri"/>
                        </a:rPr>
                        <a:t>Formules</a:t>
                      </a:r>
                      <a:r>
                        <a:rPr lang="fr-FR" sz="105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50" b="1" spc="-5" dirty="0">
                          <a:latin typeface="Calibri"/>
                          <a:cs typeface="Calibri"/>
                        </a:rPr>
                        <a:t>*</a:t>
                      </a:r>
                      <a:endParaRPr sz="1050" dirty="0">
                        <a:latin typeface="Calibri"/>
                        <a:cs typeface="Calibri"/>
                      </a:endParaRPr>
                    </a:p>
                  </a:txBody>
                  <a:tcPr marL="0" marR="0" marT="45085" marB="0"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050" b="1" spc="-5" dirty="0">
                          <a:latin typeface="Calibri"/>
                          <a:cs typeface="Calibri"/>
                        </a:rPr>
                        <a:t>1h</a:t>
                      </a:r>
                      <a:endParaRPr sz="1050" dirty="0">
                        <a:latin typeface="Calibri"/>
                        <a:cs typeface="Calibri"/>
                      </a:endParaRPr>
                    </a:p>
                  </a:txBody>
                  <a:tcPr marL="0" marR="0" marT="533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050" b="1" spc="-5" dirty="0">
                          <a:latin typeface="Calibri"/>
                          <a:cs typeface="Calibri"/>
                        </a:rPr>
                        <a:t>1h30</a:t>
                      </a:r>
                      <a:endParaRPr sz="1050" dirty="0">
                        <a:latin typeface="Calibri"/>
                        <a:cs typeface="Calibri"/>
                      </a:endParaRPr>
                    </a:p>
                  </a:txBody>
                  <a:tcPr marL="0" marR="0" marT="533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26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050" b="1" spc="-5" dirty="0">
                          <a:latin typeface="Calibri"/>
                          <a:cs typeface="Calibri"/>
                        </a:rPr>
                        <a:t>2x1h30</a:t>
                      </a:r>
                      <a:endParaRPr sz="1050" dirty="0">
                        <a:latin typeface="Calibri"/>
                        <a:cs typeface="Calibri"/>
                      </a:endParaRPr>
                    </a:p>
                  </a:txBody>
                  <a:tcPr marL="0" marR="0" marT="5334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2803">
                <a:tc>
                  <a:txBody>
                    <a:bodyPr/>
                    <a:lstStyle/>
                    <a:p>
                      <a:pPr marL="9525">
                        <a:lnSpc>
                          <a:spcPts val="1160"/>
                        </a:lnSpc>
                        <a:spcBef>
                          <a:spcPts val="150"/>
                        </a:spcBef>
                      </a:pPr>
                      <a:r>
                        <a:rPr sz="1000" spc="-5" dirty="0">
                          <a:latin typeface="Calibri"/>
                          <a:cs typeface="Calibri"/>
                        </a:rPr>
                        <a:t>Mini</a:t>
                      </a:r>
                      <a:r>
                        <a:rPr sz="10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tennis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190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935" algn="ctr">
                        <a:lnSpc>
                          <a:spcPts val="1160"/>
                        </a:lnSpc>
                        <a:spcBef>
                          <a:spcPts val="150"/>
                        </a:spcBef>
                      </a:pPr>
                      <a:r>
                        <a:rPr lang="fr-FR" sz="1000" spc="-5" dirty="0">
                          <a:latin typeface="Calibri"/>
                          <a:cs typeface="Calibri"/>
                        </a:rPr>
                        <a:t>100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,00</a:t>
                      </a:r>
                      <a:r>
                        <a:rPr sz="10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€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190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3754">
                <a:tc>
                  <a:txBody>
                    <a:bodyPr/>
                    <a:lstStyle/>
                    <a:p>
                      <a:pPr marL="9525">
                        <a:lnSpc>
                          <a:spcPts val="1155"/>
                        </a:lnSpc>
                        <a:spcBef>
                          <a:spcPts val="150"/>
                        </a:spcBef>
                      </a:pPr>
                      <a:r>
                        <a:rPr sz="1000" spc="-10" dirty="0" err="1">
                          <a:latin typeface="Calibri"/>
                          <a:cs typeface="Calibri"/>
                        </a:rPr>
                        <a:t>Jeunes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190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marR="110489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000" spc="-5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160,00 €</a:t>
                      </a:r>
                    </a:p>
                  </a:txBody>
                  <a:tcPr marL="0" marR="0" marT="190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spc="-5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280,00 €**</a:t>
                      </a: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lang="fr-FR" sz="1000" spc="-5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470,00 €**</a:t>
                      </a:r>
                      <a:endParaRPr sz="1000" spc="-5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1881">
                <a:tc>
                  <a:txBody>
                    <a:bodyPr/>
                    <a:lstStyle/>
                    <a:p>
                      <a:pPr marL="9525">
                        <a:lnSpc>
                          <a:spcPts val="1155"/>
                        </a:lnSpc>
                        <a:spcBef>
                          <a:spcPts val="150"/>
                        </a:spcBef>
                      </a:pPr>
                      <a:r>
                        <a:rPr sz="1000" spc="-5" dirty="0" err="1">
                          <a:latin typeface="Calibri"/>
                          <a:cs typeface="Calibri"/>
                        </a:rPr>
                        <a:t>Adultes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190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lang="fr-FR" sz="1000" spc="-5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300</a:t>
                      </a:r>
                      <a:r>
                        <a:rPr sz="1000" spc="-5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,00 €</a:t>
                      </a:r>
                    </a:p>
                  </a:txBody>
                  <a:tcPr marL="0" marR="0" marT="190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000" spc="-5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4</a:t>
                      </a:r>
                      <a:r>
                        <a:rPr lang="fr-FR" sz="1000" spc="-5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9</a:t>
                      </a:r>
                      <a:r>
                        <a:rPr sz="1000" spc="-5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0,00 €</a:t>
                      </a:r>
                      <a:r>
                        <a:rPr lang="fr-FR" sz="1000" spc="-5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**</a:t>
                      </a:r>
                      <a:endParaRPr sz="1000" spc="-5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0" marR="0" marT="190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6" name="object 16"/>
          <p:cNvSpPr txBox="1"/>
          <p:nvPr/>
        </p:nvSpPr>
        <p:spPr>
          <a:xfrm>
            <a:off x="6182359" y="3412236"/>
            <a:ext cx="1416050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fr-FR" sz="1000" b="1" spc="-5" dirty="0">
                <a:latin typeface="Calibri"/>
                <a:cs typeface="Calibri"/>
              </a:rPr>
              <a:t>Nombre</a:t>
            </a:r>
            <a:r>
              <a:rPr lang="fr-FR" sz="1000" b="1" spc="-40" dirty="0">
                <a:latin typeface="Calibri"/>
                <a:cs typeface="Calibri"/>
              </a:rPr>
              <a:t> </a:t>
            </a:r>
            <a:r>
              <a:rPr lang="fr-FR" sz="1000" b="1" spc="-5" dirty="0">
                <a:latin typeface="Calibri"/>
                <a:cs typeface="Calibri"/>
              </a:rPr>
              <a:t>d'heures</a:t>
            </a:r>
            <a:r>
              <a:rPr lang="fr-FR" sz="1000" b="1" spc="-25" dirty="0">
                <a:latin typeface="Calibri"/>
                <a:cs typeface="Calibri"/>
              </a:rPr>
              <a:t> </a:t>
            </a:r>
            <a:r>
              <a:rPr lang="fr-FR" sz="1000" b="1" spc="-5" dirty="0">
                <a:latin typeface="Calibri"/>
                <a:cs typeface="Calibri"/>
              </a:rPr>
              <a:t>de</a:t>
            </a:r>
            <a:r>
              <a:rPr lang="fr-FR" sz="1000" b="1" spc="-20" dirty="0">
                <a:latin typeface="Calibri"/>
                <a:cs typeface="Calibri"/>
              </a:rPr>
              <a:t> </a:t>
            </a:r>
            <a:r>
              <a:rPr lang="fr-FR" sz="1000" b="1" spc="-5" dirty="0">
                <a:latin typeface="Calibri"/>
                <a:cs typeface="Calibri"/>
              </a:rPr>
              <a:t>cours</a:t>
            </a:r>
            <a:endParaRPr lang="fr-FR" sz="1000" dirty="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00227" y="3632276"/>
            <a:ext cx="1468755" cy="828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640"/>
              </a:lnSpc>
              <a:spcBef>
                <a:spcPts val="100"/>
              </a:spcBef>
            </a:pPr>
            <a:r>
              <a:rPr lang="fr-FR" sz="2400" b="1" spc="-10">
                <a:solidFill>
                  <a:srgbClr val="C55A11"/>
                </a:solidFill>
                <a:latin typeface="Calibri"/>
                <a:cs typeface="Calibri"/>
              </a:rPr>
              <a:t>COURS</a:t>
            </a:r>
            <a:endParaRPr lang="fr-FR" sz="2400">
              <a:latin typeface="Calibri"/>
              <a:cs typeface="Calibri"/>
            </a:endParaRPr>
          </a:p>
          <a:p>
            <a:pPr marL="12700">
              <a:lnSpc>
                <a:spcPts val="2620"/>
              </a:lnSpc>
            </a:pPr>
            <a:r>
              <a:rPr lang="fr-FR" sz="2400" b="1" spc="-15">
                <a:solidFill>
                  <a:srgbClr val="C55A11"/>
                </a:solidFill>
                <a:latin typeface="Calibri"/>
                <a:cs typeface="Calibri"/>
              </a:rPr>
              <a:t>C</a:t>
            </a:r>
            <a:r>
              <a:rPr lang="fr-FR" sz="2400" b="1" spc="-5">
                <a:solidFill>
                  <a:srgbClr val="C55A11"/>
                </a:solidFill>
                <a:latin typeface="Calibri"/>
                <a:cs typeface="Calibri"/>
              </a:rPr>
              <a:t>OLL</a:t>
            </a:r>
            <a:r>
              <a:rPr lang="fr-FR" sz="2400" b="1" spc="-25">
                <a:solidFill>
                  <a:srgbClr val="C55A11"/>
                </a:solidFill>
                <a:latin typeface="Calibri"/>
                <a:cs typeface="Calibri"/>
              </a:rPr>
              <a:t>E</a:t>
            </a:r>
            <a:r>
              <a:rPr lang="fr-FR" sz="2400" b="1" spc="10">
                <a:solidFill>
                  <a:srgbClr val="C55A11"/>
                </a:solidFill>
                <a:latin typeface="Calibri"/>
                <a:cs typeface="Calibri"/>
              </a:rPr>
              <a:t>C</a:t>
            </a:r>
            <a:r>
              <a:rPr lang="fr-FR" sz="2400" b="1" spc="-5">
                <a:solidFill>
                  <a:srgbClr val="C55A11"/>
                </a:solidFill>
                <a:latin typeface="Calibri"/>
                <a:cs typeface="Calibri"/>
              </a:rPr>
              <a:t>TI</a:t>
            </a:r>
            <a:r>
              <a:rPr lang="fr-FR" sz="2400" b="1" spc="-40">
                <a:solidFill>
                  <a:srgbClr val="C55A11"/>
                </a:solidFill>
                <a:latin typeface="Calibri"/>
                <a:cs typeface="Calibri"/>
              </a:rPr>
              <a:t>F</a:t>
            </a:r>
            <a:r>
              <a:rPr lang="fr-FR" sz="2400" b="1">
                <a:solidFill>
                  <a:srgbClr val="C55A11"/>
                </a:solidFill>
                <a:latin typeface="Calibri"/>
                <a:cs typeface="Calibri"/>
              </a:rPr>
              <a:t>S</a:t>
            </a:r>
            <a:endParaRPr lang="fr-FR" sz="2400">
              <a:latin typeface="Calibri"/>
              <a:cs typeface="Calibri"/>
            </a:endParaRPr>
          </a:p>
          <a:p>
            <a:pPr marL="51435">
              <a:lnSpc>
                <a:spcPts val="1065"/>
              </a:lnSpc>
            </a:pPr>
            <a:r>
              <a:rPr lang="fr-FR" sz="900">
                <a:latin typeface="Calibri"/>
                <a:cs typeface="Calibri"/>
              </a:rPr>
              <a:t>30</a:t>
            </a:r>
            <a:r>
              <a:rPr lang="fr-FR" sz="900" spc="-50">
                <a:latin typeface="Calibri"/>
                <a:cs typeface="Calibri"/>
              </a:rPr>
              <a:t> </a:t>
            </a:r>
            <a:r>
              <a:rPr lang="fr-FR" sz="900" spc="-5">
                <a:latin typeface="Calibri"/>
                <a:cs typeface="Calibri"/>
              </a:rPr>
              <a:t>séances</a:t>
            </a:r>
            <a:endParaRPr lang="fr-FR" sz="900">
              <a:latin typeface="Calibri"/>
              <a:cs typeface="Calibr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739388" y="3619499"/>
            <a:ext cx="45719" cy="1741135"/>
          </a:xfrm>
          <a:custGeom>
            <a:avLst/>
            <a:gdLst/>
            <a:ahLst/>
            <a:cxnLst/>
            <a:rect l="l" t="t" r="r" b="b"/>
            <a:pathLst>
              <a:path h="1181100">
                <a:moveTo>
                  <a:pt x="0" y="0"/>
                </a:moveTo>
                <a:lnTo>
                  <a:pt x="0" y="1181099"/>
                </a:lnTo>
              </a:path>
            </a:pathLst>
          </a:custGeom>
          <a:ln w="19050">
            <a:solidFill>
              <a:srgbClr val="C55A11"/>
            </a:solidFill>
          </a:ln>
        </p:spPr>
        <p:txBody>
          <a:bodyPr wrap="square" lIns="0" tIns="0" rIns="0" bIns="0" rtlCol="0"/>
          <a:lstStyle/>
          <a:p>
            <a:endParaRPr lang="fr-FR"/>
          </a:p>
        </p:txBody>
      </p:sp>
      <p:sp>
        <p:nvSpPr>
          <p:cNvPr id="19" name="object 19"/>
          <p:cNvSpPr txBox="1"/>
          <p:nvPr/>
        </p:nvSpPr>
        <p:spPr>
          <a:xfrm>
            <a:off x="3571367" y="5207607"/>
            <a:ext cx="4495800" cy="2718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FR" sz="800" i="1" spc="-5" dirty="0">
                <a:latin typeface="Calibri"/>
                <a:cs typeface="Calibri"/>
              </a:rPr>
              <a:t>*le</a:t>
            </a:r>
            <a:r>
              <a:rPr lang="fr-FR" sz="800" i="1" spc="10" dirty="0">
                <a:latin typeface="Calibri"/>
                <a:cs typeface="Calibri"/>
              </a:rPr>
              <a:t> </a:t>
            </a:r>
            <a:r>
              <a:rPr lang="fr-FR" sz="800" i="1" spc="-10" dirty="0">
                <a:latin typeface="Calibri"/>
                <a:cs typeface="Calibri"/>
              </a:rPr>
              <a:t>planning</a:t>
            </a:r>
            <a:r>
              <a:rPr lang="fr-FR" sz="800" i="1" spc="30" dirty="0">
                <a:latin typeface="Calibri"/>
                <a:cs typeface="Calibri"/>
              </a:rPr>
              <a:t> </a:t>
            </a:r>
            <a:r>
              <a:rPr lang="fr-FR" sz="800" i="1" dirty="0">
                <a:latin typeface="Calibri"/>
                <a:cs typeface="Calibri"/>
              </a:rPr>
              <a:t>est</a:t>
            </a:r>
            <a:r>
              <a:rPr lang="fr-FR" sz="800" i="1" spc="-5" dirty="0">
                <a:latin typeface="Calibri"/>
                <a:cs typeface="Calibri"/>
              </a:rPr>
              <a:t> constitué</a:t>
            </a:r>
            <a:r>
              <a:rPr lang="fr-FR" sz="800" i="1" spc="10" dirty="0">
                <a:latin typeface="Calibri"/>
                <a:cs typeface="Calibri"/>
              </a:rPr>
              <a:t> </a:t>
            </a:r>
            <a:r>
              <a:rPr lang="fr-FR" sz="800" i="1" spc="-5" dirty="0">
                <a:latin typeface="Calibri"/>
                <a:cs typeface="Calibri"/>
              </a:rPr>
              <a:t>de</a:t>
            </a:r>
            <a:r>
              <a:rPr lang="fr-FR" sz="800" i="1" spc="5" dirty="0">
                <a:latin typeface="Calibri"/>
                <a:cs typeface="Calibri"/>
              </a:rPr>
              <a:t> </a:t>
            </a:r>
            <a:r>
              <a:rPr lang="fr-FR" sz="800" i="1" spc="-5" dirty="0">
                <a:latin typeface="Calibri"/>
                <a:cs typeface="Calibri"/>
              </a:rPr>
              <a:t>façon</a:t>
            </a:r>
            <a:r>
              <a:rPr lang="fr-FR" sz="800" i="1" spc="20" dirty="0">
                <a:latin typeface="Calibri"/>
                <a:cs typeface="Calibri"/>
              </a:rPr>
              <a:t> </a:t>
            </a:r>
            <a:r>
              <a:rPr lang="fr-FR" sz="800" i="1" dirty="0">
                <a:latin typeface="Calibri"/>
                <a:cs typeface="Calibri"/>
              </a:rPr>
              <a:t>à</a:t>
            </a:r>
            <a:r>
              <a:rPr lang="fr-FR" sz="800" i="1" spc="-5" dirty="0">
                <a:latin typeface="Calibri"/>
                <a:cs typeface="Calibri"/>
              </a:rPr>
              <a:t> obtenir</a:t>
            </a:r>
            <a:r>
              <a:rPr lang="fr-FR" sz="800" i="1" spc="25" dirty="0">
                <a:latin typeface="Calibri"/>
                <a:cs typeface="Calibri"/>
              </a:rPr>
              <a:t> </a:t>
            </a:r>
            <a:r>
              <a:rPr lang="fr-FR" sz="800" i="1" spc="-5" dirty="0">
                <a:latin typeface="Calibri"/>
                <a:cs typeface="Calibri"/>
              </a:rPr>
              <a:t>des</a:t>
            </a:r>
            <a:r>
              <a:rPr lang="fr-FR" sz="800" i="1" dirty="0">
                <a:latin typeface="Calibri"/>
                <a:cs typeface="Calibri"/>
              </a:rPr>
              <a:t> </a:t>
            </a:r>
            <a:r>
              <a:rPr lang="fr-FR" sz="800" i="1" spc="-5" dirty="0">
                <a:latin typeface="Calibri"/>
                <a:cs typeface="Calibri"/>
              </a:rPr>
              <a:t>groupes</a:t>
            </a:r>
            <a:r>
              <a:rPr lang="fr-FR" sz="800" i="1" spc="10" dirty="0">
                <a:latin typeface="Calibri"/>
                <a:cs typeface="Calibri"/>
              </a:rPr>
              <a:t> </a:t>
            </a:r>
            <a:r>
              <a:rPr lang="fr-FR" sz="800" i="1" spc="-5" dirty="0">
                <a:latin typeface="Calibri"/>
                <a:cs typeface="Calibri"/>
              </a:rPr>
              <a:t>homogènes</a:t>
            </a:r>
            <a:r>
              <a:rPr lang="fr-FR" sz="800" i="1" spc="20" dirty="0">
                <a:latin typeface="Calibri"/>
                <a:cs typeface="Calibri"/>
              </a:rPr>
              <a:t> </a:t>
            </a:r>
            <a:r>
              <a:rPr lang="fr-FR" sz="800" i="1" spc="-5" dirty="0">
                <a:latin typeface="Calibri"/>
                <a:cs typeface="Calibri"/>
              </a:rPr>
              <a:t>qui</a:t>
            </a:r>
            <a:r>
              <a:rPr lang="fr-FR" sz="800" i="1" spc="10" dirty="0">
                <a:latin typeface="Calibri"/>
                <a:cs typeface="Calibri"/>
              </a:rPr>
              <a:t> </a:t>
            </a:r>
            <a:r>
              <a:rPr lang="fr-FR" sz="800" i="1" spc="-5" dirty="0">
                <a:latin typeface="Calibri"/>
                <a:cs typeface="Calibri"/>
              </a:rPr>
              <a:t>répondent</a:t>
            </a:r>
            <a:r>
              <a:rPr lang="fr-FR" sz="800" i="1" spc="20" dirty="0">
                <a:latin typeface="Calibri"/>
                <a:cs typeface="Calibri"/>
              </a:rPr>
              <a:t> </a:t>
            </a:r>
            <a:r>
              <a:rPr lang="fr-FR" sz="800" i="1" spc="-5" dirty="0">
                <a:latin typeface="Calibri"/>
                <a:cs typeface="Calibri"/>
              </a:rPr>
              <a:t>au</a:t>
            </a:r>
            <a:r>
              <a:rPr lang="fr-FR" sz="800" i="1" dirty="0">
                <a:latin typeface="Calibri"/>
                <a:cs typeface="Calibri"/>
              </a:rPr>
              <a:t> </a:t>
            </a:r>
            <a:r>
              <a:rPr lang="fr-FR" sz="800" i="1" spc="-5" dirty="0">
                <a:latin typeface="Calibri"/>
                <a:cs typeface="Calibri"/>
              </a:rPr>
              <a:t>mieux</a:t>
            </a:r>
            <a:r>
              <a:rPr lang="fr-FR" sz="800" i="1" spc="15" dirty="0">
                <a:latin typeface="Calibri"/>
                <a:cs typeface="Calibri"/>
              </a:rPr>
              <a:t> </a:t>
            </a:r>
            <a:r>
              <a:rPr lang="fr-FR" sz="800" i="1" dirty="0">
                <a:latin typeface="Calibri"/>
                <a:cs typeface="Calibri"/>
              </a:rPr>
              <a:t>à vos</a:t>
            </a:r>
            <a:r>
              <a:rPr lang="fr-FR" sz="800" i="1" spc="-5" dirty="0">
                <a:latin typeface="Calibri"/>
                <a:cs typeface="Calibri"/>
              </a:rPr>
              <a:t> attentes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FR" sz="800" i="1" spc="-10" dirty="0">
                <a:latin typeface="Calibri"/>
                <a:cs typeface="Calibri"/>
              </a:rPr>
              <a:t>** possible sur sélection par niveau</a:t>
            </a:r>
          </a:p>
        </p:txBody>
      </p:sp>
      <p:sp>
        <p:nvSpPr>
          <p:cNvPr id="20" name="object 3">
            <a:extLst>
              <a:ext uri="{FF2B5EF4-FFF2-40B4-BE49-F238E27FC236}">
                <a16:creationId xmlns:a16="http://schemas.microsoft.com/office/drawing/2014/main" id="{AAC8F461-DB69-4F5E-8556-3FBD5D597F27}"/>
              </a:ext>
            </a:extLst>
          </p:cNvPr>
          <p:cNvSpPr txBox="1"/>
          <p:nvPr/>
        </p:nvSpPr>
        <p:spPr>
          <a:xfrm>
            <a:off x="3581400" y="4609751"/>
            <a:ext cx="5585454" cy="49564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fr-FR" sz="1050" spc="-5" dirty="0">
                <a:latin typeface="Calibri"/>
                <a:cs typeface="Calibri"/>
              </a:rPr>
              <a:t>Cours prévus pour accueillir </a:t>
            </a:r>
            <a:r>
              <a:rPr lang="fr-FR" sz="1050" b="1" spc="-5" dirty="0">
                <a:latin typeface="Calibri"/>
                <a:cs typeface="Calibri"/>
              </a:rPr>
              <a:t>8 élèves max sur 2 terrains </a:t>
            </a:r>
            <a:r>
              <a:rPr lang="fr-FR" sz="1050" spc="-5" dirty="0">
                <a:latin typeface="Calibri"/>
                <a:cs typeface="Calibri"/>
              </a:rPr>
              <a:t>ou </a:t>
            </a:r>
            <a:r>
              <a:rPr lang="fr-FR" sz="1050" b="1" spc="-5" dirty="0">
                <a:latin typeface="Calibri"/>
                <a:cs typeface="Calibri"/>
              </a:rPr>
              <a:t>5 élèves max sur 1 terrain</a:t>
            </a:r>
            <a:r>
              <a:rPr lang="fr-FR" sz="1050" spc="-5" dirty="0">
                <a:latin typeface="Calibri"/>
                <a:cs typeface="Calibri"/>
              </a:rPr>
              <a:t>,</a:t>
            </a:r>
            <a:r>
              <a:rPr lang="fr-FR" sz="1000" spc="-5" dirty="0">
                <a:latin typeface="Calibri"/>
                <a:cs typeface="Calibri"/>
              </a:rPr>
              <a:t> et </a:t>
            </a:r>
            <a:r>
              <a:rPr lang="fr-FR" sz="1000" b="1" spc="-5" dirty="0">
                <a:latin typeface="Calibri"/>
                <a:cs typeface="Calibri"/>
              </a:rPr>
              <a:t>1 enseignant</a:t>
            </a: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fr-FR" sz="1000" spc="-5" dirty="0">
                <a:latin typeface="Calibri"/>
                <a:cs typeface="Calibri"/>
              </a:rPr>
              <a:t>Les 2</a:t>
            </a:r>
            <a:r>
              <a:rPr lang="fr-FR" sz="1000" spc="-5" baseline="30000" dirty="0">
                <a:latin typeface="Calibri"/>
                <a:cs typeface="Calibri"/>
              </a:rPr>
              <a:t>ème</a:t>
            </a:r>
            <a:r>
              <a:rPr lang="fr-FR" sz="1000" spc="-5" dirty="0">
                <a:latin typeface="Calibri"/>
                <a:cs typeface="Calibri"/>
              </a:rPr>
              <a:t> cours des formules « 2x1h30 Adultes » seront confirmés si le planning le permet (en fonction du nombre d’adhérents)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</TotalTime>
  <Words>319</Words>
  <Application>Microsoft Office PowerPoint</Application>
  <PresentationFormat>Format A4 (210 x 297 mm)</PresentationFormat>
  <Paragraphs>60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Office Theme</vt:lpstr>
      <vt:lpstr>TARIFS SAISON 2023-2024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Thomas Pottier</dc:creator>
  <cp:lastModifiedBy>Laurent Poussier</cp:lastModifiedBy>
  <cp:revision>82</cp:revision>
  <dcterms:created xsi:type="dcterms:W3CDTF">2022-05-13T20:14:12Z</dcterms:created>
  <dcterms:modified xsi:type="dcterms:W3CDTF">2023-06-09T08:37:12Z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2021-10-03T00:00:00Z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2022-05-13T00:00:00Z</vt:filetime>
  </property>
</Properties>
</file>