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906000" cy="6858000" type="A4"/>
  <p:notesSz cx="9369425" cy="70770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EBE8E6-060F-5A3F-4A96-7E38A6D1FEEB}" v="2" dt="2026-06-05T14:10:38.113"/>
    <p1510:client id="{B2DCF12E-E8B7-86B5-699F-045DB7A0296A}" v="27" dt="2026-06-05T14:26:18.92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545" autoAdjust="0"/>
    <p:restoredTop sz="94660"/>
  </p:normalViewPr>
  <p:slideViewPr>
    <p:cSldViewPr>
      <p:cViewPr varScale="1">
        <p:scale>
          <a:sx n="106" d="100"/>
          <a:sy n="106" d="100"/>
        </p:scale>
        <p:origin x="1652" y="8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60" d="100"/>
          <a:sy n="160" d="100"/>
        </p:scale>
        <p:origin x="1770" y="11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B2DCF12E-E8B7-86B5-699F-045DB7A0296A}"/>
    <pc:docChg chg="modSld">
      <pc:chgData name="" userId="" providerId="" clId="Web-{B2DCF12E-E8B7-86B5-699F-045DB7A0296A}" dt="2026-06-05T14:12:50.544" v="1"/>
      <pc:docMkLst>
        <pc:docMk/>
      </pc:docMkLst>
      <pc:sldChg chg="modSp">
        <pc:chgData name="" userId="" providerId="" clId="Web-{B2DCF12E-E8B7-86B5-699F-045DB7A0296A}" dt="2026-06-05T14:12:50.544" v="1"/>
        <pc:sldMkLst>
          <pc:docMk/>
          <pc:sldMk cId="1844760228" sldId="258"/>
        </pc:sldMkLst>
        <pc:graphicFrameChg chg="mod modGraphic">
          <ac:chgData name="" userId="" providerId="" clId="Web-{B2DCF12E-E8B7-86B5-699F-045DB7A0296A}" dt="2026-06-05T14:12:50.544" v="1"/>
          <ac:graphicFrameMkLst>
            <pc:docMk/>
            <pc:sldMk cId="1844760228" sldId="258"/>
            <ac:graphicFrameMk id="8" creationId="{43F13403-6DD5-DA17-249B-C25B9E35C804}"/>
          </ac:graphicFrameMkLst>
        </pc:graphicFrameChg>
      </pc:sldChg>
    </pc:docChg>
  </pc:docChgLst>
  <pc:docChgLst>
    <pc:chgData name="ASN Tennis" userId="7e462d28c932e138" providerId="Windows Live" clId="Web-{B2DCF12E-E8B7-86B5-699F-045DB7A0296A}"/>
    <pc:docChg chg="modSld">
      <pc:chgData name="ASN Tennis" userId="7e462d28c932e138" providerId="Windows Live" clId="Web-{B2DCF12E-E8B7-86B5-699F-045DB7A0296A}" dt="2026-06-05T14:17:55.803" v="7" actId="20577"/>
      <pc:docMkLst>
        <pc:docMk/>
      </pc:docMkLst>
      <pc:sldChg chg="modSp">
        <pc:chgData name="ASN Tennis" userId="7e462d28c932e138" providerId="Windows Live" clId="Web-{B2DCF12E-E8B7-86B5-699F-045DB7A0296A}" dt="2026-06-05T14:17:55.803" v="7" actId="20577"/>
        <pc:sldMkLst>
          <pc:docMk/>
          <pc:sldMk cId="1844760228" sldId="258"/>
        </pc:sldMkLst>
        <pc:spChg chg="mod">
          <ac:chgData name="ASN Tennis" userId="7e462d28c932e138" providerId="Windows Live" clId="Web-{B2DCF12E-E8B7-86B5-699F-045DB7A0296A}" dt="2026-06-05T14:17:55.803" v="7" actId="20577"/>
          <ac:spMkLst>
            <pc:docMk/>
            <pc:sldMk cId="1844760228" sldId="258"/>
            <ac:spMk id="20" creationId="{4261DD02-1FF8-027F-C0DB-2C97CA5E2C60}"/>
          </ac:spMkLst>
        </pc:spChg>
        <pc:graphicFrameChg chg="mod modGraphic">
          <ac:chgData name="ASN Tennis" userId="7e462d28c932e138" providerId="Windows Live" clId="Web-{B2DCF12E-E8B7-86B5-699F-045DB7A0296A}" dt="2026-06-05T14:12:51.576" v="1"/>
          <ac:graphicFrameMkLst>
            <pc:docMk/>
            <pc:sldMk cId="1844760228" sldId="258"/>
            <ac:graphicFrameMk id="8" creationId="{43F13403-6DD5-DA17-249B-C25B9E35C804}"/>
          </ac:graphicFrameMkLst>
        </pc:graphicFrameChg>
      </pc:sldChg>
    </pc:docChg>
  </pc:docChgLst>
  <pc:docChgLst>
    <pc:chgData name="ASN Tennis" userId="7e462d28c932e138" providerId="Windows Live" clId="Web-{19EBE8E6-060F-5A3F-4A96-7E38A6D1FEEB}"/>
    <pc:docChg chg="modSld">
      <pc:chgData name="ASN Tennis" userId="7e462d28c932e138" providerId="Windows Live" clId="Web-{19EBE8E6-060F-5A3F-4A96-7E38A6D1FEEB}" dt="2026-06-05T14:10:38.113" v="1"/>
      <pc:docMkLst>
        <pc:docMk/>
      </pc:docMkLst>
      <pc:sldChg chg="modSp">
        <pc:chgData name="ASN Tennis" userId="7e462d28c932e138" providerId="Windows Live" clId="Web-{19EBE8E6-060F-5A3F-4A96-7E38A6D1FEEB}" dt="2026-06-05T14:10:38.113" v="1"/>
        <pc:sldMkLst>
          <pc:docMk/>
          <pc:sldMk cId="1844760228" sldId="258"/>
        </pc:sldMkLst>
        <pc:graphicFrameChg chg="mod modGraphic">
          <ac:chgData name="ASN Tennis" userId="7e462d28c932e138" providerId="Windows Live" clId="Web-{19EBE8E6-060F-5A3F-4A96-7E38A6D1FEEB}" dt="2026-06-05T14:10:38.113" v="1"/>
          <ac:graphicFrameMkLst>
            <pc:docMk/>
            <pc:sldMk cId="1844760228" sldId="258"/>
            <ac:graphicFrameMk id="8" creationId="{43F13403-6DD5-DA17-249B-C25B9E35C804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BA569AA3-BD5B-824D-CEFB-EF6A41DB22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60084" cy="355493"/>
          </a:xfrm>
          <a:prstGeom prst="rect">
            <a:avLst/>
          </a:prstGeom>
        </p:spPr>
        <p:txBody>
          <a:bodyPr vert="horz" lIns="92245" tIns="46122" rIns="92245" bIns="46122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B1CAAA0-7B3A-4F58-BDF9-0179F1AD532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307840" y="0"/>
            <a:ext cx="4060084" cy="355493"/>
          </a:xfrm>
          <a:prstGeom prst="rect">
            <a:avLst/>
          </a:prstGeom>
        </p:spPr>
        <p:txBody>
          <a:bodyPr vert="horz" lIns="92245" tIns="46122" rIns="92245" bIns="46122" rtlCol="0"/>
          <a:lstStyle>
            <a:lvl1pPr algn="r">
              <a:defRPr sz="1200"/>
            </a:lvl1pPr>
          </a:lstStyle>
          <a:p>
            <a:fld id="{E54ECB24-6075-4BE3-834B-2B47F752F94E}" type="datetimeFigureOut">
              <a:rPr lang="fr-FR" smtClean="0"/>
              <a:t>05/06/2026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F5B54B7-42A2-32CB-14EA-AA6AA7068DD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721584"/>
            <a:ext cx="4060084" cy="355492"/>
          </a:xfrm>
          <a:prstGeom prst="rect">
            <a:avLst/>
          </a:prstGeom>
        </p:spPr>
        <p:txBody>
          <a:bodyPr vert="horz" lIns="92245" tIns="46122" rIns="92245" bIns="46122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DB12F22-4235-58DA-AF1F-1C2E673211A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307840" y="6721584"/>
            <a:ext cx="4060084" cy="355492"/>
          </a:xfrm>
          <a:prstGeom prst="rect">
            <a:avLst/>
          </a:prstGeom>
        </p:spPr>
        <p:txBody>
          <a:bodyPr vert="horz" lIns="92245" tIns="46122" rIns="92245" bIns="46122" rtlCol="0" anchor="b"/>
          <a:lstStyle>
            <a:lvl1pPr algn="r">
              <a:defRPr sz="1200"/>
            </a:lvl1pPr>
          </a:lstStyle>
          <a:p>
            <a:fld id="{91F6C844-F16A-45FB-AE6F-21EAAE5A4C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60788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60084" cy="355493"/>
          </a:xfrm>
          <a:prstGeom prst="rect">
            <a:avLst/>
          </a:prstGeom>
        </p:spPr>
        <p:txBody>
          <a:bodyPr vert="horz" lIns="92245" tIns="46122" rIns="92245" bIns="46122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307840" y="0"/>
            <a:ext cx="4060084" cy="355493"/>
          </a:xfrm>
          <a:prstGeom prst="rect">
            <a:avLst/>
          </a:prstGeom>
        </p:spPr>
        <p:txBody>
          <a:bodyPr vert="horz" lIns="92245" tIns="46122" rIns="92245" bIns="46122" rtlCol="0"/>
          <a:lstStyle>
            <a:lvl1pPr algn="r">
              <a:defRPr sz="1200"/>
            </a:lvl1pPr>
          </a:lstStyle>
          <a:p>
            <a:fld id="{3EBCF16A-95C7-4750-88DE-66F76962E4E3}" type="datetimeFigureOut">
              <a:rPr lang="fr-FR" smtClean="0"/>
              <a:t>05/06/2026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960688" y="885825"/>
            <a:ext cx="3448050" cy="2387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45" tIns="46122" rIns="92245" bIns="46122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36943" y="3405844"/>
            <a:ext cx="7495540" cy="2786598"/>
          </a:xfrm>
          <a:prstGeom prst="rect">
            <a:avLst/>
          </a:prstGeom>
        </p:spPr>
        <p:txBody>
          <a:bodyPr vert="horz" lIns="92245" tIns="46122" rIns="92245" bIns="46122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721584"/>
            <a:ext cx="4060084" cy="355492"/>
          </a:xfrm>
          <a:prstGeom prst="rect">
            <a:avLst/>
          </a:prstGeom>
        </p:spPr>
        <p:txBody>
          <a:bodyPr vert="horz" lIns="92245" tIns="46122" rIns="92245" bIns="46122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307840" y="6721584"/>
            <a:ext cx="4060084" cy="355492"/>
          </a:xfrm>
          <a:prstGeom prst="rect">
            <a:avLst/>
          </a:prstGeom>
        </p:spPr>
        <p:txBody>
          <a:bodyPr vert="horz" lIns="92245" tIns="46122" rIns="92245" bIns="46122" rtlCol="0" anchor="b"/>
          <a:lstStyle>
            <a:lvl1pPr algn="r">
              <a:defRPr sz="1200"/>
            </a:lvl1pPr>
          </a:lstStyle>
          <a:p>
            <a:fld id="{E969184E-DFE2-45B3-BEA6-A562FEFB60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7657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42950" y="2125980"/>
            <a:ext cx="84201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85900" y="3840480"/>
            <a:ext cx="69342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3400" y="4594860"/>
            <a:ext cx="8915400" cy="4526280"/>
          </a:xfrm>
        </p:spPr>
        <p:txBody>
          <a:bodyPr lIns="0" tIns="0" rIns="0" bIns="0"/>
          <a:lstStyle>
            <a:lvl1pPr>
              <a:defRPr/>
            </a:lvl1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9530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0159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51104" y="0"/>
            <a:ext cx="9004300" cy="824865"/>
          </a:xfrm>
          <a:custGeom>
            <a:avLst/>
            <a:gdLst/>
            <a:ahLst/>
            <a:cxnLst/>
            <a:rect l="l" t="t" r="r" b="b"/>
            <a:pathLst>
              <a:path w="9004300" h="824865">
                <a:moveTo>
                  <a:pt x="0" y="824484"/>
                </a:moveTo>
                <a:lnTo>
                  <a:pt x="9003792" y="824484"/>
                </a:lnTo>
                <a:lnTo>
                  <a:pt x="9003792" y="0"/>
                </a:lnTo>
                <a:lnTo>
                  <a:pt x="0" y="0"/>
                </a:lnTo>
                <a:lnTo>
                  <a:pt x="0" y="824484"/>
                </a:lnTo>
                <a:close/>
              </a:path>
            </a:pathLst>
          </a:custGeom>
          <a:solidFill>
            <a:srgbClr val="C55A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51104" y="0"/>
            <a:ext cx="9004300" cy="824865"/>
          </a:xfrm>
          <a:custGeom>
            <a:avLst/>
            <a:gdLst/>
            <a:ahLst/>
            <a:cxnLst/>
            <a:rect l="l" t="t" r="r" b="b"/>
            <a:pathLst>
              <a:path w="9004300" h="824865">
                <a:moveTo>
                  <a:pt x="0" y="824484"/>
                </a:moveTo>
                <a:lnTo>
                  <a:pt x="9003792" y="824484"/>
                </a:lnTo>
                <a:lnTo>
                  <a:pt x="9003792" y="0"/>
                </a:lnTo>
              </a:path>
              <a:path w="9004300" h="824865">
                <a:moveTo>
                  <a:pt x="0" y="0"/>
                </a:moveTo>
                <a:lnTo>
                  <a:pt x="0" y="824484"/>
                </a:lnTo>
              </a:path>
            </a:pathLst>
          </a:custGeom>
          <a:ln w="12700">
            <a:solidFill>
              <a:srgbClr val="C55A1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73024" y="16776"/>
            <a:ext cx="1445514" cy="1247381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62940" y="68580"/>
            <a:ext cx="1347216" cy="1115568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2739389" y="1306830"/>
            <a:ext cx="0" cy="1893570"/>
          </a:xfrm>
          <a:custGeom>
            <a:avLst/>
            <a:gdLst/>
            <a:ahLst/>
            <a:cxnLst/>
            <a:rect l="l" t="t" r="r" b="b"/>
            <a:pathLst>
              <a:path h="1893570">
                <a:moveTo>
                  <a:pt x="0" y="0"/>
                </a:moveTo>
                <a:lnTo>
                  <a:pt x="0" y="1893062"/>
                </a:lnTo>
              </a:path>
            </a:pathLst>
          </a:custGeom>
          <a:ln w="19050">
            <a:solidFill>
              <a:srgbClr val="C55A1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409187" y="2901695"/>
            <a:ext cx="268224" cy="268224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387852" y="2473451"/>
            <a:ext cx="310896" cy="31089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08603" y="55879"/>
            <a:ext cx="2288793" cy="7054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5300" y="1577340"/>
            <a:ext cx="89154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68040" y="6377940"/>
            <a:ext cx="31699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9530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13232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6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2D7CB6-342A-F26B-2B24-401AB94DD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C2A5C3D-BE1C-DDF3-5E44-3A9D61C5771D}"/>
              </a:ext>
            </a:extLst>
          </p:cNvPr>
          <p:cNvSpPr txBox="1"/>
          <p:nvPr/>
        </p:nvSpPr>
        <p:spPr>
          <a:xfrm>
            <a:off x="3750436" y="2730500"/>
            <a:ext cx="5414189" cy="135935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65100" marR="5080" indent="-152400">
              <a:lnSpc>
                <a:spcPct val="100000"/>
              </a:lnSpc>
              <a:spcBef>
                <a:spcPts val="100"/>
              </a:spcBef>
            </a:pPr>
            <a:r>
              <a:rPr lang="fr-FR" sz="800" spc="-5" dirty="0">
                <a:latin typeface="Calibri"/>
                <a:cs typeface="Calibri"/>
              </a:rPr>
              <a:t>Adhésion</a:t>
            </a:r>
            <a:r>
              <a:rPr lang="fr-FR" sz="800" spc="30" dirty="0">
                <a:latin typeface="Calibri"/>
                <a:cs typeface="Calibri"/>
              </a:rPr>
              <a:t> </a:t>
            </a:r>
            <a:r>
              <a:rPr lang="fr-FR" sz="800" dirty="0">
                <a:latin typeface="Calibri"/>
                <a:cs typeface="Calibri"/>
              </a:rPr>
              <a:t>«</a:t>
            </a:r>
            <a:r>
              <a:rPr lang="fr-FR" sz="800" spc="-5" dirty="0">
                <a:latin typeface="Calibri"/>
                <a:cs typeface="Calibri"/>
              </a:rPr>
              <a:t> </a:t>
            </a:r>
            <a:r>
              <a:rPr lang="fr-FR" sz="800" dirty="0">
                <a:latin typeface="Calibri"/>
                <a:cs typeface="Calibri"/>
              </a:rPr>
              <a:t>Eté</a:t>
            </a:r>
            <a:r>
              <a:rPr lang="fr-FR" sz="800" spc="-5" dirty="0">
                <a:latin typeface="Calibri"/>
                <a:cs typeface="Calibri"/>
              </a:rPr>
              <a:t> </a:t>
            </a:r>
            <a:r>
              <a:rPr lang="fr-FR" sz="800" dirty="0">
                <a:latin typeface="Calibri"/>
                <a:cs typeface="Calibri"/>
              </a:rPr>
              <a:t>»</a:t>
            </a:r>
            <a:r>
              <a:rPr lang="fr-FR" sz="800" spc="-5" dirty="0">
                <a:latin typeface="Calibri"/>
                <a:cs typeface="Calibri"/>
              </a:rPr>
              <a:t> pour les non licenciés </a:t>
            </a:r>
            <a:r>
              <a:rPr lang="fr-FR" sz="800" dirty="0">
                <a:latin typeface="Calibri"/>
                <a:cs typeface="Calibri"/>
              </a:rPr>
              <a:t>: </a:t>
            </a:r>
            <a:r>
              <a:rPr lang="fr-FR" sz="800" spc="-5" dirty="0">
                <a:latin typeface="Calibri"/>
                <a:cs typeface="Calibri"/>
              </a:rPr>
              <a:t>Accès</a:t>
            </a:r>
            <a:r>
              <a:rPr lang="fr-FR" sz="800" spc="-20" dirty="0">
                <a:latin typeface="Calibri"/>
                <a:cs typeface="Calibri"/>
              </a:rPr>
              <a:t> </a:t>
            </a:r>
            <a:r>
              <a:rPr lang="fr-FR" sz="800" spc="-5" dirty="0">
                <a:latin typeface="Calibri"/>
                <a:cs typeface="Calibri"/>
              </a:rPr>
              <a:t>aux</a:t>
            </a:r>
            <a:r>
              <a:rPr lang="fr-FR" sz="800" spc="-10" dirty="0">
                <a:latin typeface="Calibri"/>
                <a:cs typeface="Calibri"/>
              </a:rPr>
              <a:t> </a:t>
            </a:r>
            <a:r>
              <a:rPr lang="fr-FR" sz="800" spc="-5" dirty="0">
                <a:latin typeface="Calibri"/>
                <a:cs typeface="Calibri"/>
              </a:rPr>
              <a:t>courts</a:t>
            </a:r>
            <a:r>
              <a:rPr lang="fr-FR" sz="800" spc="-20" dirty="0">
                <a:latin typeface="Calibri"/>
                <a:cs typeface="Calibri"/>
              </a:rPr>
              <a:t> </a:t>
            </a:r>
            <a:r>
              <a:rPr lang="fr-FR" sz="800" spc="-5" dirty="0">
                <a:latin typeface="Calibri"/>
                <a:cs typeface="Calibri"/>
              </a:rPr>
              <a:t>extérieurs</a:t>
            </a:r>
            <a:r>
              <a:rPr lang="fr-FR" sz="800" spc="30" dirty="0">
                <a:latin typeface="Calibri"/>
                <a:cs typeface="Calibri"/>
              </a:rPr>
              <a:t> </a:t>
            </a:r>
            <a:r>
              <a:rPr lang="fr-FR" sz="800" spc="-5" dirty="0">
                <a:latin typeface="Calibri"/>
                <a:cs typeface="Calibri"/>
              </a:rPr>
              <a:t>du</a:t>
            </a:r>
            <a:r>
              <a:rPr lang="fr-FR" sz="800" spc="5" dirty="0">
                <a:latin typeface="Calibri"/>
                <a:cs typeface="Calibri"/>
              </a:rPr>
              <a:t> </a:t>
            </a:r>
            <a:r>
              <a:rPr lang="fr-FR" sz="800" dirty="0">
                <a:latin typeface="Calibri"/>
                <a:cs typeface="Calibri"/>
              </a:rPr>
              <a:t>15</a:t>
            </a:r>
            <a:r>
              <a:rPr lang="fr-FR" sz="800" spc="-15" dirty="0">
                <a:latin typeface="Calibri"/>
                <a:cs typeface="Calibri"/>
              </a:rPr>
              <a:t> </a:t>
            </a:r>
            <a:r>
              <a:rPr lang="fr-FR" sz="800" spc="-5" dirty="0">
                <a:latin typeface="Calibri"/>
                <a:cs typeface="Calibri"/>
              </a:rPr>
              <a:t>Juin</a:t>
            </a:r>
            <a:r>
              <a:rPr lang="fr-FR" sz="800" spc="5" dirty="0">
                <a:latin typeface="Calibri"/>
                <a:cs typeface="Calibri"/>
              </a:rPr>
              <a:t> </a:t>
            </a:r>
            <a:r>
              <a:rPr lang="fr-FR" sz="800" dirty="0">
                <a:latin typeface="Calibri"/>
                <a:cs typeface="Calibri"/>
              </a:rPr>
              <a:t>au</a:t>
            </a:r>
            <a:r>
              <a:rPr lang="fr-FR" sz="800" spc="-5" dirty="0">
                <a:latin typeface="Calibri"/>
                <a:cs typeface="Calibri"/>
              </a:rPr>
              <a:t> </a:t>
            </a:r>
            <a:r>
              <a:rPr lang="fr-FR" sz="800" dirty="0">
                <a:latin typeface="Calibri"/>
                <a:cs typeface="Calibri"/>
              </a:rPr>
              <a:t>15</a:t>
            </a:r>
            <a:r>
              <a:rPr lang="fr-FR" sz="800" spc="-15" dirty="0">
                <a:latin typeface="Calibri"/>
                <a:cs typeface="Calibri"/>
              </a:rPr>
              <a:t> </a:t>
            </a:r>
            <a:r>
              <a:rPr lang="fr-FR" sz="800" spc="-5" dirty="0">
                <a:latin typeface="Calibri"/>
                <a:cs typeface="Calibri"/>
              </a:rPr>
              <a:t>Septembre</a:t>
            </a:r>
            <a:r>
              <a:rPr lang="fr-FR" sz="800" spc="35" dirty="0">
                <a:latin typeface="Calibri"/>
                <a:cs typeface="Calibri"/>
              </a:rPr>
              <a:t> </a:t>
            </a:r>
            <a:r>
              <a:rPr lang="fr-FR" sz="800" dirty="0">
                <a:latin typeface="Calibri"/>
                <a:cs typeface="Calibri"/>
              </a:rPr>
              <a:t>:</a:t>
            </a:r>
            <a:r>
              <a:rPr lang="fr-FR" sz="800" spc="-15" dirty="0">
                <a:latin typeface="Calibri"/>
                <a:cs typeface="Calibri"/>
              </a:rPr>
              <a:t> </a:t>
            </a:r>
            <a:r>
              <a:rPr lang="fr-FR" sz="800" spc="-5" dirty="0">
                <a:latin typeface="Calibri"/>
                <a:cs typeface="Calibri"/>
              </a:rPr>
              <a:t>Nozéens</a:t>
            </a:r>
            <a:r>
              <a:rPr lang="fr-FR" sz="800" spc="10" dirty="0">
                <a:latin typeface="Calibri"/>
                <a:cs typeface="Calibri"/>
              </a:rPr>
              <a:t> </a:t>
            </a:r>
            <a:r>
              <a:rPr lang="fr-FR" sz="800" dirty="0">
                <a:latin typeface="Calibri"/>
                <a:cs typeface="Calibri"/>
              </a:rPr>
              <a:t>:</a:t>
            </a:r>
            <a:r>
              <a:rPr lang="fr-FR" sz="800" spc="-15" dirty="0">
                <a:latin typeface="Calibri"/>
                <a:cs typeface="Calibri"/>
              </a:rPr>
              <a:t> 6</a:t>
            </a:r>
            <a:r>
              <a:rPr lang="fr-FR" sz="800" dirty="0">
                <a:latin typeface="Calibri"/>
                <a:cs typeface="Calibri"/>
              </a:rPr>
              <a:t>0€</a:t>
            </a:r>
            <a:r>
              <a:rPr lang="fr-FR" sz="800" spc="-25" dirty="0">
                <a:latin typeface="Calibri"/>
                <a:cs typeface="Calibri"/>
              </a:rPr>
              <a:t> </a:t>
            </a:r>
            <a:r>
              <a:rPr lang="fr-FR" sz="800" dirty="0">
                <a:latin typeface="Calibri"/>
                <a:cs typeface="Calibri"/>
              </a:rPr>
              <a:t>/</a:t>
            </a:r>
            <a:r>
              <a:rPr lang="fr-FR" sz="800" spc="-5" dirty="0">
                <a:latin typeface="Calibri"/>
                <a:cs typeface="Calibri"/>
              </a:rPr>
              <a:t> Extérieurs</a:t>
            </a:r>
            <a:r>
              <a:rPr lang="fr-FR" sz="800" spc="15" dirty="0">
                <a:latin typeface="Calibri"/>
                <a:cs typeface="Calibri"/>
              </a:rPr>
              <a:t> </a:t>
            </a:r>
            <a:r>
              <a:rPr lang="fr-FR" sz="800" dirty="0">
                <a:latin typeface="Calibri"/>
                <a:cs typeface="Calibri"/>
              </a:rPr>
              <a:t>:</a:t>
            </a:r>
            <a:r>
              <a:rPr lang="fr-FR" sz="800" spc="-15" dirty="0">
                <a:latin typeface="Calibri"/>
                <a:cs typeface="Calibri"/>
              </a:rPr>
              <a:t> 7</a:t>
            </a:r>
            <a:r>
              <a:rPr lang="fr-FR" sz="800" dirty="0">
                <a:latin typeface="Calibri"/>
                <a:cs typeface="Calibri"/>
              </a:rPr>
              <a:t>0€</a:t>
            </a: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2B532A79-6A35-1620-500E-6EB6062B73AA}"/>
              </a:ext>
            </a:extLst>
          </p:cNvPr>
          <p:cNvSpPr txBox="1"/>
          <p:nvPr/>
        </p:nvSpPr>
        <p:spPr>
          <a:xfrm>
            <a:off x="3505200" y="6019800"/>
            <a:ext cx="6032016" cy="328936"/>
          </a:xfrm>
          <a:prstGeom prst="rect">
            <a:avLst/>
          </a:prstGeom>
        </p:spPr>
        <p:txBody>
          <a:bodyPr vert="horz" wrap="square" lIns="0" tIns="13335" rIns="0" bIns="0" rtlCol="0" anchor="t">
            <a:spAutoFit/>
          </a:bodyPr>
          <a:lstStyle/>
          <a:p>
            <a:pPr marL="12700">
              <a:spcBef>
                <a:spcPts val="105"/>
              </a:spcBef>
            </a:pPr>
            <a:r>
              <a:rPr lang="fr-FR" sz="1050" b="1" dirty="0">
                <a:latin typeface="Calibri"/>
                <a:cs typeface="Calibri"/>
              </a:rPr>
              <a:t>Stages</a:t>
            </a:r>
            <a:r>
              <a:rPr lang="fr-FR" sz="1050" b="1" spc="-30" dirty="0">
                <a:latin typeface="Calibri"/>
                <a:cs typeface="Calibri"/>
              </a:rPr>
              <a:t> </a:t>
            </a:r>
            <a:r>
              <a:rPr lang="fr-FR" sz="1050" b="1" spc="-5" dirty="0">
                <a:latin typeface="Calibri"/>
                <a:cs typeface="Calibri"/>
              </a:rPr>
              <a:t>vacances</a:t>
            </a:r>
            <a:r>
              <a:rPr lang="fr-FR" sz="1050" b="1" spc="-25" dirty="0">
                <a:latin typeface="Calibri"/>
                <a:cs typeface="Calibri"/>
              </a:rPr>
              <a:t> </a:t>
            </a:r>
            <a:r>
              <a:rPr lang="fr-FR" sz="1050" b="1" dirty="0">
                <a:latin typeface="Calibri"/>
                <a:cs typeface="Calibri"/>
              </a:rPr>
              <a:t>scolaires </a:t>
            </a:r>
            <a:r>
              <a:rPr lang="fr-FR" sz="1050" dirty="0">
                <a:latin typeface="Calibri"/>
                <a:cs typeface="Calibri"/>
              </a:rPr>
              <a:t>: </a:t>
            </a:r>
            <a:r>
              <a:rPr lang="fr-FR" sz="1000" spc="-5" dirty="0">
                <a:latin typeface="Calibri"/>
                <a:cs typeface="Calibri"/>
              </a:rPr>
              <a:t>5</a:t>
            </a:r>
            <a:r>
              <a:rPr lang="fr-FR" sz="1000" spc="20" dirty="0">
                <a:latin typeface="Calibri"/>
                <a:cs typeface="Calibri"/>
              </a:rPr>
              <a:t> </a:t>
            </a:r>
            <a:r>
              <a:rPr lang="fr-FR" sz="1000" spc="-5" dirty="0">
                <a:latin typeface="Calibri"/>
                <a:cs typeface="Calibri"/>
              </a:rPr>
              <a:t>jours</a:t>
            </a:r>
            <a:r>
              <a:rPr lang="fr-FR" sz="1000" spc="-20" dirty="0">
                <a:latin typeface="Calibri"/>
                <a:cs typeface="Calibri"/>
              </a:rPr>
              <a:t> </a:t>
            </a:r>
            <a:r>
              <a:rPr lang="fr-FR" sz="1000" spc="-5" dirty="0">
                <a:latin typeface="Calibri"/>
                <a:cs typeface="Calibri"/>
              </a:rPr>
              <a:t>de</a:t>
            </a:r>
            <a:r>
              <a:rPr lang="fr-FR" sz="1000" dirty="0">
                <a:latin typeface="Calibri"/>
                <a:cs typeface="Calibri"/>
              </a:rPr>
              <a:t> </a:t>
            </a:r>
            <a:r>
              <a:rPr lang="fr-FR" sz="1000" spc="-5" dirty="0">
                <a:latin typeface="Calibri"/>
                <a:cs typeface="Calibri"/>
              </a:rPr>
              <a:t>stage,</a:t>
            </a:r>
            <a:r>
              <a:rPr lang="fr-FR" sz="1000" spc="25" dirty="0">
                <a:latin typeface="Calibri"/>
                <a:cs typeface="Calibri"/>
              </a:rPr>
              <a:t> Jeunes et Adultes - </a:t>
            </a:r>
            <a:r>
              <a:rPr lang="fr-FR" sz="1000" spc="-5" dirty="0">
                <a:latin typeface="Calibri"/>
                <a:cs typeface="Calibri"/>
              </a:rPr>
              <a:t>1h30 </a:t>
            </a:r>
            <a:r>
              <a:rPr lang="fr-FR" sz="1000" dirty="0">
                <a:latin typeface="Calibri"/>
                <a:cs typeface="Calibri"/>
              </a:rPr>
              <a:t>– 15€ la séance - </a:t>
            </a:r>
            <a:r>
              <a:rPr lang="fr-FR" sz="1000" spc="-5" dirty="0">
                <a:latin typeface="Calibri"/>
                <a:cs typeface="Calibri"/>
              </a:rPr>
              <a:t> Mini</a:t>
            </a:r>
            <a:r>
              <a:rPr lang="fr-FR" sz="1000" dirty="0">
                <a:latin typeface="Calibri"/>
                <a:cs typeface="Calibri"/>
              </a:rPr>
              <a:t> </a:t>
            </a:r>
            <a:r>
              <a:rPr lang="fr-FR" sz="1000" spc="-5" dirty="0">
                <a:latin typeface="Calibri"/>
                <a:cs typeface="Calibri"/>
              </a:rPr>
              <a:t>Tennis</a:t>
            </a:r>
            <a:r>
              <a:rPr lang="fr-FR" sz="1000" spc="5" dirty="0">
                <a:latin typeface="Calibri"/>
                <a:cs typeface="Calibri"/>
              </a:rPr>
              <a:t> – </a:t>
            </a:r>
            <a:r>
              <a:rPr lang="fr-FR" sz="1000" spc="-5" dirty="0">
                <a:latin typeface="Calibri"/>
                <a:cs typeface="Calibri"/>
              </a:rPr>
              <a:t>1h</a:t>
            </a:r>
            <a:r>
              <a:rPr lang="fr-FR" sz="1000" spc="20" dirty="0">
                <a:latin typeface="Calibri"/>
                <a:cs typeface="Calibri"/>
              </a:rPr>
              <a:t> </a:t>
            </a:r>
            <a:r>
              <a:rPr lang="fr-FR" sz="1000" spc="-5" dirty="0">
                <a:latin typeface="Calibri"/>
                <a:cs typeface="Calibri"/>
              </a:rPr>
              <a:t>– </a:t>
            </a:r>
            <a:r>
              <a:rPr lang="fr-FR" sz="1000" spc="-10" dirty="0">
                <a:latin typeface="Calibri"/>
                <a:cs typeface="Calibri"/>
              </a:rPr>
              <a:t>10€</a:t>
            </a:r>
            <a:r>
              <a:rPr lang="fr-FR" sz="1000" spc="25" dirty="0">
                <a:latin typeface="Calibri"/>
                <a:cs typeface="Calibri"/>
              </a:rPr>
              <a:t> </a:t>
            </a:r>
            <a:r>
              <a:rPr lang="fr-FR" sz="1000" spc="-5" dirty="0">
                <a:latin typeface="Calibri"/>
                <a:cs typeface="Calibri"/>
              </a:rPr>
              <a:t>la</a:t>
            </a:r>
            <a:r>
              <a:rPr lang="fr-FR" sz="1000" spc="-10" dirty="0">
                <a:latin typeface="Calibri"/>
                <a:cs typeface="Calibri"/>
              </a:rPr>
              <a:t> </a:t>
            </a:r>
            <a:r>
              <a:rPr lang="fr-FR" sz="1000" spc="-5" dirty="0">
                <a:latin typeface="Calibri"/>
                <a:cs typeface="Calibri"/>
              </a:rPr>
              <a:t>séance</a:t>
            </a:r>
            <a:endParaRPr lang="fr-FR" sz="1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B788C00C-3C1F-20BE-9F58-C4B7FCC85EF6}"/>
              </a:ext>
            </a:extLst>
          </p:cNvPr>
          <p:cNvSpPr txBox="1"/>
          <p:nvPr/>
        </p:nvSpPr>
        <p:spPr>
          <a:xfrm>
            <a:off x="3731386" y="2906341"/>
            <a:ext cx="4803014" cy="382797"/>
          </a:xfrm>
          <a:prstGeom prst="rect">
            <a:avLst/>
          </a:prstGeom>
        </p:spPr>
        <p:txBody>
          <a:bodyPr vert="horz" wrap="square" lIns="0" tIns="13335" rIns="0" bIns="0" rtlCol="0" anchor="t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lang="fr-FR" sz="800" b="1" dirty="0">
                <a:solidFill>
                  <a:srgbClr val="FFA217"/>
                </a:solidFill>
                <a:latin typeface="Calibri"/>
                <a:cs typeface="Calibri"/>
              </a:rPr>
              <a:t>Réduction</a:t>
            </a:r>
            <a:r>
              <a:rPr lang="fr-FR" sz="800" b="1" spc="-40" dirty="0">
                <a:solidFill>
                  <a:srgbClr val="FFA217"/>
                </a:solidFill>
                <a:latin typeface="Calibri"/>
                <a:cs typeface="Calibri"/>
              </a:rPr>
              <a:t> </a:t>
            </a:r>
            <a:r>
              <a:rPr lang="fr-FR" sz="800" dirty="0">
                <a:solidFill>
                  <a:srgbClr val="538235"/>
                </a:solidFill>
                <a:latin typeface="Calibri"/>
                <a:cs typeface="Calibri"/>
              </a:rPr>
              <a:t>:</a:t>
            </a:r>
            <a:r>
              <a:rPr lang="fr-FR" sz="800" spc="33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lang="fr-FR" sz="800" dirty="0">
                <a:latin typeface="Calibri"/>
                <a:cs typeface="Calibri"/>
              </a:rPr>
              <a:t>20€</a:t>
            </a:r>
            <a:r>
              <a:rPr lang="fr-FR" sz="800" spc="-25" dirty="0">
                <a:latin typeface="Calibri"/>
                <a:cs typeface="Calibri"/>
              </a:rPr>
              <a:t> </a:t>
            </a:r>
            <a:r>
              <a:rPr lang="fr-FR" sz="800" spc="-5" dirty="0">
                <a:latin typeface="Calibri"/>
                <a:cs typeface="Calibri"/>
              </a:rPr>
              <a:t>de réduction</a:t>
            </a:r>
            <a:r>
              <a:rPr lang="fr-FR" sz="800" spc="15" dirty="0">
                <a:latin typeface="Calibri"/>
                <a:cs typeface="Calibri"/>
              </a:rPr>
              <a:t> </a:t>
            </a:r>
            <a:r>
              <a:rPr lang="fr-FR" sz="800" b="1" spc="-5" dirty="0">
                <a:latin typeface="Calibri"/>
                <a:cs typeface="Calibri"/>
              </a:rPr>
              <a:t>par famille</a:t>
            </a:r>
            <a:r>
              <a:rPr lang="fr-FR" sz="800" b="1" spc="35" dirty="0">
                <a:latin typeface="Calibri"/>
                <a:cs typeface="Calibri"/>
              </a:rPr>
              <a:t> </a:t>
            </a:r>
            <a:r>
              <a:rPr lang="fr-FR" sz="800" dirty="0">
                <a:latin typeface="Calibri"/>
                <a:cs typeface="Calibri"/>
              </a:rPr>
              <a:t>à</a:t>
            </a:r>
            <a:r>
              <a:rPr lang="fr-FR" sz="800" spc="-5" dirty="0">
                <a:latin typeface="Calibri"/>
                <a:cs typeface="Calibri"/>
              </a:rPr>
              <a:t> partir</a:t>
            </a:r>
            <a:r>
              <a:rPr lang="fr-FR" sz="800" spc="5" dirty="0">
                <a:latin typeface="Calibri"/>
                <a:cs typeface="Calibri"/>
              </a:rPr>
              <a:t> </a:t>
            </a:r>
            <a:r>
              <a:rPr lang="fr-FR" sz="800" spc="-5" dirty="0">
                <a:latin typeface="Calibri"/>
                <a:cs typeface="Calibri"/>
              </a:rPr>
              <a:t>de la </a:t>
            </a:r>
            <a:r>
              <a:rPr lang="fr-FR" sz="800" b="1" spc="10" dirty="0">
                <a:latin typeface="Calibri"/>
                <a:cs typeface="Calibri"/>
              </a:rPr>
              <a:t>3</a:t>
            </a:r>
            <a:r>
              <a:rPr lang="fr-FR" sz="750" b="1" spc="15" baseline="27777" dirty="0">
                <a:latin typeface="Calibri"/>
                <a:cs typeface="Calibri"/>
              </a:rPr>
              <a:t>ème</a:t>
            </a:r>
            <a:r>
              <a:rPr lang="fr-FR" sz="750" b="1" spc="82" baseline="27777" dirty="0">
                <a:latin typeface="Calibri"/>
                <a:cs typeface="Calibri"/>
              </a:rPr>
              <a:t> </a:t>
            </a:r>
            <a:r>
              <a:rPr lang="fr-FR" sz="800" b="1" spc="-5" dirty="0">
                <a:latin typeface="Calibri"/>
                <a:cs typeface="Calibri"/>
              </a:rPr>
              <a:t>personne</a:t>
            </a:r>
            <a:r>
              <a:rPr lang="fr-FR" sz="800" b="1" spc="20" dirty="0">
                <a:latin typeface="Calibri"/>
                <a:cs typeface="Calibri"/>
              </a:rPr>
              <a:t> </a:t>
            </a:r>
            <a:r>
              <a:rPr lang="fr-FR" sz="800" b="1" spc="-5" dirty="0">
                <a:latin typeface="Calibri"/>
                <a:cs typeface="Calibri"/>
              </a:rPr>
              <a:t>licenciée</a:t>
            </a:r>
            <a:r>
              <a:rPr lang="fr-FR" sz="800" b="1" spc="30" dirty="0">
                <a:latin typeface="Calibri"/>
                <a:cs typeface="Calibri"/>
              </a:rPr>
              <a:t> </a:t>
            </a:r>
            <a:r>
              <a:rPr lang="fr-FR" sz="800" dirty="0">
                <a:latin typeface="Calibri"/>
                <a:cs typeface="Calibri"/>
              </a:rPr>
              <a:t>au</a:t>
            </a:r>
            <a:r>
              <a:rPr lang="fr-FR" sz="800" spc="5" dirty="0">
                <a:latin typeface="Calibri"/>
                <a:cs typeface="Calibri"/>
              </a:rPr>
              <a:t> </a:t>
            </a:r>
            <a:r>
              <a:rPr lang="fr-FR" sz="800" spc="-5" dirty="0">
                <a:latin typeface="Calibri"/>
                <a:cs typeface="Calibri"/>
              </a:rPr>
              <a:t>club</a:t>
            </a:r>
            <a:endParaRPr lang="fr-FR" sz="800" dirty="0">
              <a:latin typeface="Calibri"/>
              <a:cs typeface="Calibri"/>
            </a:endParaRPr>
          </a:p>
          <a:p>
            <a:pPr marL="38100"/>
            <a:r>
              <a:rPr lang="fr-FR" sz="800" b="1" dirty="0">
                <a:solidFill>
                  <a:srgbClr val="FFA217"/>
                </a:solidFill>
                <a:latin typeface="Calibri"/>
                <a:cs typeface="Calibri"/>
              </a:rPr>
              <a:t>Parrainage</a:t>
            </a:r>
            <a:r>
              <a:rPr lang="fr-FR" sz="800" b="1" spc="-10" dirty="0">
                <a:solidFill>
                  <a:srgbClr val="FFA217"/>
                </a:solidFill>
                <a:latin typeface="Calibri"/>
                <a:cs typeface="Calibri"/>
              </a:rPr>
              <a:t> </a:t>
            </a:r>
            <a:r>
              <a:rPr lang="fr-FR" sz="800" dirty="0">
                <a:solidFill>
                  <a:srgbClr val="538235"/>
                </a:solidFill>
                <a:latin typeface="Calibri"/>
                <a:cs typeface="Calibri"/>
              </a:rPr>
              <a:t>:</a:t>
            </a:r>
            <a:r>
              <a:rPr lang="fr-FR" sz="800" spc="17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lang="fr-FR" sz="800" dirty="0">
                <a:latin typeface="Calibri"/>
                <a:cs typeface="Calibri"/>
              </a:rPr>
              <a:t>25€</a:t>
            </a:r>
            <a:r>
              <a:rPr lang="fr-FR" sz="800" spc="-35" dirty="0">
                <a:latin typeface="Calibri"/>
                <a:cs typeface="Calibri"/>
              </a:rPr>
              <a:t> </a:t>
            </a:r>
            <a:r>
              <a:rPr lang="fr-FR" sz="800" spc="-5" dirty="0">
                <a:latin typeface="Calibri"/>
                <a:cs typeface="Calibri"/>
              </a:rPr>
              <a:t>de réduction</a:t>
            </a:r>
            <a:r>
              <a:rPr lang="fr-FR" sz="800" spc="15" dirty="0">
                <a:latin typeface="Calibri"/>
                <a:cs typeface="Calibri"/>
              </a:rPr>
              <a:t> </a:t>
            </a:r>
            <a:r>
              <a:rPr lang="fr-FR" sz="800" dirty="0">
                <a:latin typeface="Calibri"/>
                <a:cs typeface="Calibri"/>
              </a:rPr>
              <a:t>au</a:t>
            </a:r>
            <a:r>
              <a:rPr lang="fr-FR" sz="800" spc="10" dirty="0">
                <a:latin typeface="Calibri"/>
                <a:cs typeface="Calibri"/>
              </a:rPr>
              <a:t> </a:t>
            </a:r>
            <a:r>
              <a:rPr lang="fr-FR" sz="800" spc="-5" dirty="0">
                <a:latin typeface="Calibri"/>
                <a:cs typeface="Calibri"/>
              </a:rPr>
              <a:t>parrain (une seule fois par parrain ou par famille)</a:t>
            </a:r>
            <a:r>
              <a:rPr lang="fr-FR" sz="800" spc="10" dirty="0">
                <a:latin typeface="Calibri"/>
                <a:cs typeface="Calibri"/>
              </a:rPr>
              <a:t> pour </a:t>
            </a:r>
            <a:r>
              <a:rPr lang="fr-FR" sz="800" spc="-5" dirty="0">
                <a:latin typeface="Calibri"/>
                <a:cs typeface="Calibri"/>
              </a:rPr>
              <a:t>tout </a:t>
            </a:r>
            <a:r>
              <a:rPr lang="fr-FR" sz="800" b="1" spc="-5" dirty="0">
                <a:latin typeface="Calibri"/>
                <a:cs typeface="Calibri"/>
              </a:rPr>
              <a:t>nouvel</a:t>
            </a:r>
            <a:r>
              <a:rPr lang="fr-FR" sz="800" b="1" spc="20" dirty="0">
                <a:latin typeface="Calibri"/>
                <a:cs typeface="Calibri"/>
              </a:rPr>
              <a:t> </a:t>
            </a:r>
            <a:r>
              <a:rPr lang="fr-FR" sz="800" b="1" spc="-5" dirty="0">
                <a:latin typeface="Calibri"/>
                <a:cs typeface="Calibri"/>
              </a:rPr>
              <a:t>adhérent </a:t>
            </a:r>
            <a:r>
              <a:rPr lang="fr-FR" sz="800" spc="-5" dirty="0">
                <a:latin typeface="Calibri"/>
                <a:cs typeface="Calibri"/>
              </a:rPr>
              <a:t>(à déclarer par le nouvel adhérent)</a:t>
            </a:r>
            <a:endParaRPr lang="fr-FR" sz="800" dirty="0">
              <a:latin typeface="Calibri"/>
              <a:cs typeface="Calibri"/>
            </a:endParaRP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ABD719DE-539E-3B39-BF3D-75AC3DFBA7F7}"/>
              </a:ext>
            </a:extLst>
          </p:cNvPr>
          <p:cNvSpPr txBox="1"/>
          <p:nvPr/>
        </p:nvSpPr>
        <p:spPr>
          <a:xfrm>
            <a:off x="741375" y="2524760"/>
            <a:ext cx="1367790" cy="25968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lang="fr-FR" sz="800" b="1" spc="-5" dirty="0">
                <a:latin typeface="Arial"/>
                <a:cs typeface="Arial"/>
              </a:rPr>
              <a:t>Cartes </a:t>
            </a:r>
            <a:r>
              <a:rPr lang="fr-FR" sz="800" b="1" dirty="0">
                <a:latin typeface="Arial"/>
                <a:cs typeface="Arial"/>
              </a:rPr>
              <a:t>d’accès aux </a:t>
            </a:r>
            <a:r>
              <a:rPr lang="fr-FR" sz="800" b="1" spc="-5" dirty="0">
                <a:latin typeface="Arial"/>
                <a:cs typeface="Arial"/>
              </a:rPr>
              <a:t>courts </a:t>
            </a:r>
            <a:r>
              <a:rPr lang="fr-FR" sz="800" b="1" dirty="0">
                <a:latin typeface="Arial"/>
                <a:cs typeface="Arial"/>
              </a:rPr>
              <a:t>: </a:t>
            </a:r>
            <a:r>
              <a:rPr lang="fr-FR" sz="800" b="1" spc="-210" dirty="0">
                <a:latin typeface="Arial"/>
                <a:cs typeface="Arial"/>
              </a:rPr>
              <a:t> </a:t>
            </a:r>
            <a:r>
              <a:rPr lang="fr-FR" sz="800" spc="-5" dirty="0">
                <a:latin typeface="Arial MT"/>
                <a:cs typeface="Arial MT"/>
              </a:rPr>
              <a:t>10</a:t>
            </a:r>
            <a:r>
              <a:rPr lang="fr-FR" sz="800" spc="-355" dirty="0">
                <a:latin typeface="Arial MT"/>
                <a:cs typeface="Arial MT"/>
              </a:rPr>
              <a:t>€</a:t>
            </a:r>
            <a:r>
              <a:rPr lang="fr-FR" sz="800" spc="10" dirty="0">
                <a:latin typeface="Arial MT"/>
                <a:cs typeface="Arial MT"/>
              </a:rPr>
              <a:t>  </a:t>
            </a:r>
            <a:r>
              <a:rPr lang="fr-FR" sz="800" spc="-5" dirty="0">
                <a:latin typeface="Arial MT"/>
                <a:cs typeface="Arial MT"/>
              </a:rPr>
              <a:t>pou</a:t>
            </a:r>
            <a:r>
              <a:rPr lang="fr-FR" sz="800" dirty="0">
                <a:latin typeface="Arial MT"/>
                <a:cs typeface="Arial MT"/>
              </a:rPr>
              <a:t>r</a:t>
            </a:r>
            <a:r>
              <a:rPr lang="fr-FR" sz="800" spc="10" dirty="0">
                <a:latin typeface="Arial MT"/>
                <a:cs typeface="Arial MT"/>
              </a:rPr>
              <a:t> </a:t>
            </a:r>
            <a:r>
              <a:rPr lang="fr-FR" sz="800" spc="-5" dirty="0">
                <a:latin typeface="Arial MT"/>
                <a:cs typeface="Arial MT"/>
              </a:rPr>
              <a:t>le</a:t>
            </a:r>
            <a:r>
              <a:rPr lang="fr-FR" sz="800" dirty="0">
                <a:latin typeface="Arial MT"/>
                <a:cs typeface="Arial MT"/>
              </a:rPr>
              <a:t>s</a:t>
            </a:r>
            <a:r>
              <a:rPr lang="fr-FR" sz="800" spc="5" dirty="0">
                <a:latin typeface="Arial MT"/>
                <a:cs typeface="Arial MT"/>
              </a:rPr>
              <a:t> </a:t>
            </a:r>
            <a:r>
              <a:rPr lang="fr-FR" sz="800" dirty="0">
                <a:latin typeface="Arial MT"/>
                <a:cs typeface="Arial MT"/>
              </a:rPr>
              <a:t>c</a:t>
            </a:r>
            <a:r>
              <a:rPr lang="fr-FR" sz="800" spc="-5" dirty="0">
                <a:latin typeface="Arial MT"/>
                <a:cs typeface="Arial MT"/>
              </a:rPr>
              <a:t>our</a:t>
            </a:r>
            <a:r>
              <a:rPr lang="fr-FR" sz="800" dirty="0">
                <a:latin typeface="Arial MT"/>
                <a:cs typeface="Arial MT"/>
              </a:rPr>
              <a:t>ts</a:t>
            </a:r>
            <a:r>
              <a:rPr lang="fr-FR" sz="800" spc="-5" dirty="0">
                <a:latin typeface="Arial MT"/>
                <a:cs typeface="Arial MT"/>
              </a:rPr>
              <a:t> e</a:t>
            </a:r>
            <a:r>
              <a:rPr lang="fr-FR" sz="800" spc="-20" dirty="0">
                <a:latin typeface="Arial MT"/>
                <a:cs typeface="Arial MT"/>
              </a:rPr>
              <a:t>x</a:t>
            </a:r>
            <a:r>
              <a:rPr lang="fr-FR" sz="800" dirty="0">
                <a:latin typeface="Arial MT"/>
                <a:cs typeface="Arial MT"/>
              </a:rPr>
              <a:t>t</a:t>
            </a:r>
            <a:r>
              <a:rPr lang="fr-FR" sz="800" spc="-5" dirty="0">
                <a:latin typeface="Arial MT"/>
                <a:cs typeface="Arial MT"/>
              </a:rPr>
              <a:t>érieur</a:t>
            </a:r>
            <a:r>
              <a:rPr lang="fr-FR" sz="800" dirty="0">
                <a:latin typeface="Arial MT"/>
                <a:cs typeface="Arial MT"/>
              </a:rPr>
              <a:t>s  </a:t>
            </a:r>
          </a:p>
        </p:txBody>
      </p:sp>
      <p:graphicFrame>
        <p:nvGraphicFramePr>
          <p:cNvPr id="8" name="object 8">
            <a:extLst>
              <a:ext uri="{FF2B5EF4-FFF2-40B4-BE49-F238E27FC236}">
                <a16:creationId xmlns:a16="http://schemas.microsoft.com/office/drawing/2014/main" id="{43F13403-6DD5-DA17-249B-C25B9E35C8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102953"/>
              </p:ext>
            </p:extLst>
          </p:nvPr>
        </p:nvGraphicFramePr>
        <p:xfrm>
          <a:off x="3385722" y="1335452"/>
          <a:ext cx="5671580" cy="11145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56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6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32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75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84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00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0177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396875">
                        <a:lnSpc>
                          <a:spcPct val="100000"/>
                        </a:lnSpc>
                      </a:pPr>
                      <a:r>
                        <a:rPr sz="900" b="1" spc="-5" dirty="0">
                          <a:latin typeface="Calibri"/>
                          <a:cs typeface="Calibri"/>
                        </a:rPr>
                        <a:t>Catégorie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900" b="1" spc="-5" dirty="0">
                          <a:latin typeface="Calibri"/>
                          <a:cs typeface="Calibri"/>
                        </a:rPr>
                        <a:t>Années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3845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50" b="1" dirty="0">
                          <a:latin typeface="Calibri"/>
                          <a:cs typeface="Calibri"/>
                        </a:rPr>
                        <a:t>Avec</a:t>
                      </a:r>
                      <a:r>
                        <a:rPr sz="105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5" dirty="0">
                          <a:latin typeface="Calibri"/>
                          <a:cs typeface="Calibri"/>
                        </a:rPr>
                        <a:t>cours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8511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50" b="1" dirty="0">
                          <a:latin typeface="Calibri"/>
                          <a:cs typeface="Calibri"/>
                        </a:rPr>
                        <a:t>Sans</a:t>
                      </a:r>
                      <a:r>
                        <a:rPr sz="105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5" dirty="0">
                          <a:latin typeface="Calibri"/>
                          <a:cs typeface="Calibri"/>
                        </a:rPr>
                        <a:t>cours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16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700" b="1" spc="-10" dirty="0">
                          <a:latin typeface="Calibri"/>
                          <a:cs typeface="Calibri"/>
                        </a:rPr>
                        <a:t>Nozéens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700" b="1" spc="-5" dirty="0">
                          <a:latin typeface="Calibri"/>
                          <a:cs typeface="Calibri"/>
                        </a:rPr>
                        <a:t>Extérieurs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11811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700" b="1" spc="-10" dirty="0">
                          <a:latin typeface="Calibri"/>
                          <a:cs typeface="Calibri"/>
                        </a:rPr>
                        <a:t>Nozéens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700" b="1" spc="-5" dirty="0">
                          <a:latin typeface="Calibri"/>
                          <a:cs typeface="Calibri"/>
                        </a:rPr>
                        <a:t>Extérieurs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166"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900" spc="-5" dirty="0">
                          <a:latin typeface="Calibri"/>
                          <a:cs typeface="Calibri"/>
                        </a:rPr>
                        <a:t>Mini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Tennis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fr-FR" sz="900" spc="-5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Moins de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6</a:t>
                      </a:r>
                      <a:r>
                        <a:rPr sz="900" spc="-15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lang="fr-FR" sz="900" spc="-5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ns</a:t>
                      </a:r>
                      <a:endParaRPr sz="9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fr-FR" sz="900" spc="-15" dirty="0">
                          <a:latin typeface="Calibri"/>
                          <a:cs typeface="Calibri"/>
                        </a:rPr>
                        <a:t>65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€</a:t>
                      </a: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fr-FR" sz="900" spc="-15" dirty="0">
                          <a:latin typeface="Calibri"/>
                          <a:cs typeface="Calibri"/>
                        </a:rPr>
                        <a:t>85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€</a:t>
                      </a: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2166"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900" spc="-5" dirty="0">
                          <a:latin typeface="Calibri"/>
                          <a:cs typeface="Calibri"/>
                        </a:rPr>
                        <a:t>Jeunes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fr-FR" sz="900" spc="-5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De 7 ans</a:t>
                      </a:r>
                      <a:r>
                        <a:rPr sz="900" spc="-15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fr-FR" sz="900" spc="-15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à</a:t>
                      </a:r>
                      <a:r>
                        <a:rPr lang="fr-FR" sz="900" spc="-5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 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900" spc="-2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" dirty="0" err="1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ans</a:t>
                      </a: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fr-FR" sz="900" spc="-15" dirty="0">
                          <a:latin typeface="Calibri"/>
                          <a:cs typeface="Calibri"/>
                        </a:rPr>
                        <a:t>85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€</a:t>
                      </a: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fr-FR" sz="900" dirty="0">
                          <a:latin typeface="Calibri"/>
                          <a:cs typeface="Calibri"/>
                        </a:rPr>
                        <a:t>105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€</a:t>
                      </a: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7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fr-FR" sz="900" dirty="0">
                          <a:latin typeface="Calibri"/>
                          <a:cs typeface="Calibri"/>
                        </a:rPr>
                        <a:t>110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€</a:t>
                      </a: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fr-FR" sz="900" spc="-15" dirty="0">
                          <a:latin typeface="Calibri"/>
                          <a:cs typeface="Calibri"/>
                        </a:rPr>
                        <a:t>130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€</a:t>
                      </a: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2166"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900" spc="-5" dirty="0">
                          <a:latin typeface="Calibri"/>
                          <a:cs typeface="Calibri"/>
                        </a:rPr>
                        <a:t>Adultes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fr-FR" sz="90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+ 18 ans</a:t>
                      </a:r>
                      <a:endParaRPr sz="9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fr-FR" sz="900" spc="-15" dirty="0">
                          <a:latin typeface="Calibri"/>
                          <a:cs typeface="Calibri"/>
                        </a:rPr>
                        <a:t>125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€</a:t>
                      </a: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fr-FR" sz="900" dirty="0">
                          <a:latin typeface="Calibri"/>
                          <a:cs typeface="Calibri"/>
                        </a:rPr>
                        <a:t>145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€</a:t>
                      </a: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6050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fr-FR" sz="900" dirty="0">
                          <a:latin typeface="Calibri"/>
                          <a:cs typeface="Calibri"/>
                        </a:rPr>
                        <a:t>165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€</a:t>
                      </a: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fr-FR" sz="900" dirty="0">
                          <a:latin typeface="Calibri"/>
                          <a:cs typeface="Calibri"/>
                        </a:rPr>
                        <a:t>180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€</a:t>
                      </a: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4124">
                <a:tc gridSpan="6">
                  <a:txBody>
                    <a:bodyPr/>
                    <a:lstStyle/>
                    <a:p>
                      <a:pPr marL="1289685">
                        <a:lnSpc>
                          <a:spcPts val="1025"/>
                        </a:lnSpc>
                        <a:spcBef>
                          <a:spcPts val="100"/>
                        </a:spcBef>
                      </a:pPr>
                      <a:r>
                        <a:rPr sz="900" i="1" spc="-5" dirty="0">
                          <a:latin typeface="Calibri"/>
                          <a:cs typeface="Calibri"/>
                        </a:rPr>
                        <a:t>Age</a:t>
                      </a:r>
                      <a:r>
                        <a:rPr sz="900" i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fr-FR" sz="900" i="1">
                          <a:latin typeface="Calibri"/>
                          <a:cs typeface="Calibri"/>
                        </a:rPr>
                        <a:t>au 31/12/2025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object 9">
            <a:extLst>
              <a:ext uri="{FF2B5EF4-FFF2-40B4-BE49-F238E27FC236}">
                <a16:creationId xmlns:a16="http://schemas.microsoft.com/office/drawing/2014/main" id="{407821B7-ABCD-9EAD-D72A-0F2CF3EA0F84}"/>
              </a:ext>
            </a:extLst>
          </p:cNvPr>
          <p:cNvSpPr txBox="1"/>
          <p:nvPr/>
        </p:nvSpPr>
        <p:spPr>
          <a:xfrm>
            <a:off x="739546" y="1359865"/>
            <a:ext cx="1376045" cy="1667123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3970">
              <a:lnSpc>
                <a:spcPts val="2705"/>
              </a:lnSpc>
              <a:spcBef>
                <a:spcPts val="100"/>
              </a:spcBef>
            </a:pPr>
            <a:r>
              <a:rPr lang="fr-FR" sz="2400" b="1" dirty="0">
                <a:solidFill>
                  <a:srgbClr val="C55A11"/>
                </a:solidFill>
                <a:latin typeface="Calibri"/>
                <a:cs typeface="Calibri"/>
              </a:rPr>
              <a:t>AD</a:t>
            </a:r>
            <a:r>
              <a:rPr lang="fr-FR" sz="2400" b="1" spc="-10" dirty="0">
                <a:solidFill>
                  <a:srgbClr val="C55A11"/>
                </a:solidFill>
                <a:latin typeface="Calibri"/>
                <a:cs typeface="Calibri"/>
              </a:rPr>
              <a:t>H</a:t>
            </a:r>
            <a:r>
              <a:rPr lang="fr-FR" sz="2400" b="1" spc="-20" dirty="0">
                <a:solidFill>
                  <a:srgbClr val="C55A11"/>
                </a:solidFill>
                <a:latin typeface="Calibri"/>
                <a:cs typeface="Calibri"/>
              </a:rPr>
              <a:t>É</a:t>
            </a:r>
            <a:r>
              <a:rPr lang="fr-FR" sz="2400" b="1" dirty="0">
                <a:solidFill>
                  <a:srgbClr val="C55A11"/>
                </a:solidFill>
                <a:latin typeface="Calibri"/>
                <a:cs typeface="Calibri"/>
              </a:rPr>
              <a:t>SION</a:t>
            </a:r>
            <a:endParaRPr lang="fr-FR" sz="2400" dirty="0">
              <a:latin typeface="Calibri"/>
              <a:cs typeface="Calibri"/>
            </a:endParaRPr>
          </a:p>
          <a:p>
            <a:pPr marL="13970">
              <a:lnSpc>
                <a:spcPts val="2705"/>
              </a:lnSpc>
            </a:pPr>
            <a:r>
              <a:rPr lang="fr-FR" sz="2400" b="1" spc="-15" dirty="0">
                <a:solidFill>
                  <a:srgbClr val="C55A11"/>
                </a:solidFill>
                <a:latin typeface="Calibri"/>
                <a:cs typeface="Calibri"/>
              </a:rPr>
              <a:t>CLUB</a:t>
            </a:r>
            <a:endParaRPr lang="fr-FR" sz="2400" dirty="0">
              <a:latin typeface="Calibri"/>
              <a:cs typeface="Calibri"/>
            </a:endParaRPr>
          </a:p>
          <a:p>
            <a:pPr marL="12700" marR="399415">
              <a:spcBef>
                <a:spcPts val="725"/>
              </a:spcBef>
            </a:pPr>
            <a:r>
              <a:rPr lang="fr-FR" sz="900" spc="-5" dirty="0">
                <a:latin typeface="Calibri"/>
                <a:cs typeface="Calibri"/>
              </a:rPr>
              <a:t>Licence FFT inclue  (33€ Adultes, 23€ Jeunes</a:t>
            </a:r>
            <a:endParaRPr lang="fr-FR" sz="900" dirty="0">
              <a:latin typeface="Calibri"/>
              <a:cs typeface="Calibri"/>
            </a:endParaRPr>
          </a:p>
          <a:p>
            <a:pPr marL="12700" marR="399415">
              <a:spcBef>
                <a:spcPts val="725"/>
              </a:spcBef>
            </a:pPr>
            <a:endParaRPr lang="fr-FR" sz="900" spc="-5" dirty="0">
              <a:latin typeface="Calibri"/>
              <a:cs typeface="Calibri"/>
            </a:endParaRPr>
          </a:p>
          <a:p>
            <a:pPr marL="12700" marR="399415">
              <a:spcBef>
                <a:spcPts val="725"/>
              </a:spcBef>
            </a:pPr>
            <a:r>
              <a:rPr lang="fr-FR" sz="900" spc="-5" dirty="0">
                <a:latin typeface="Calibri"/>
                <a:cs typeface="Calibri"/>
              </a:rPr>
              <a:t>Adhésion</a:t>
            </a:r>
            <a:r>
              <a:rPr lang="fr-FR" sz="900" spc="-10" dirty="0">
                <a:latin typeface="Calibri"/>
                <a:cs typeface="Calibri"/>
              </a:rPr>
              <a:t> ASN</a:t>
            </a:r>
            <a:r>
              <a:rPr lang="fr-FR" sz="900" spc="-25" dirty="0">
                <a:latin typeface="Calibri"/>
                <a:cs typeface="Calibri"/>
              </a:rPr>
              <a:t> </a:t>
            </a:r>
            <a:r>
              <a:rPr lang="fr-FR" sz="900" spc="-5" dirty="0">
                <a:latin typeface="Calibri"/>
                <a:cs typeface="Calibri"/>
              </a:rPr>
              <a:t>inclue</a:t>
            </a:r>
            <a:endParaRPr lang="fr-FR" sz="900">
              <a:latin typeface="Calibri"/>
              <a:ea typeface="Calibri"/>
              <a:cs typeface="Calibri"/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429EF380-0DF8-ABB2-F554-17F40CE6E8AE}"/>
              </a:ext>
            </a:extLst>
          </p:cNvPr>
          <p:cNvSpPr/>
          <p:nvPr/>
        </p:nvSpPr>
        <p:spPr>
          <a:xfrm>
            <a:off x="451104" y="3352800"/>
            <a:ext cx="9003030" cy="0"/>
          </a:xfrm>
          <a:custGeom>
            <a:avLst/>
            <a:gdLst/>
            <a:ahLst/>
            <a:cxnLst/>
            <a:rect l="l" t="t" r="r" b="b"/>
            <a:pathLst>
              <a:path w="9003030">
                <a:moveTo>
                  <a:pt x="0" y="0"/>
                </a:moveTo>
                <a:lnTo>
                  <a:pt x="9002522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lang="fr-FR"/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90D1A8FC-76E2-0046-D047-3C7853559E41}"/>
              </a:ext>
            </a:extLst>
          </p:cNvPr>
          <p:cNvSpPr txBox="1"/>
          <p:nvPr/>
        </p:nvSpPr>
        <p:spPr>
          <a:xfrm>
            <a:off x="741375" y="5764556"/>
            <a:ext cx="1428115" cy="725839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 marR="5080">
              <a:lnSpc>
                <a:spcPts val="2550"/>
              </a:lnSpc>
              <a:spcBef>
                <a:spcPts val="459"/>
              </a:spcBef>
            </a:pPr>
            <a:r>
              <a:rPr lang="fr-FR" sz="2400" b="1" spc="-10" dirty="0">
                <a:solidFill>
                  <a:srgbClr val="C55A11"/>
                </a:solidFill>
                <a:latin typeface="Calibri"/>
                <a:cs typeface="Calibri"/>
              </a:rPr>
              <a:t>AUTRES </a:t>
            </a:r>
            <a:r>
              <a:rPr lang="fr-FR" sz="2400" b="1" spc="-5" dirty="0">
                <a:solidFill>
                  <a:srgbClr val="C55A11"/>
                </a:solidFill>
                <a:latin typeface="Calibri"/>
                <a:cs typeface="Calibri"/>
              </a:rPr>
              <a:t> </a:t>
            </a:r>
            <a:r>
              <a:rPr lang="fr-FR" sz="2400" b="1" spc="-10" dirty="0">
                <a:solidFill>
                  <a:srgbClr val="C55A11"/>
                </a:solidFill>
                <a:latin typeface="Calibri"/>
                <a:cs typeface="Calibri"/>
              </a:rPr>
              <a:t>F</a:t>
            </a:r>
            <a:r>
              <a:rPr lang="fr-FR" sz="2400" b="1" spc="-5" dirty="0">
                <a:solidFill>
                  <a:srgbClr val="C55A11"/>
                </a:solidFill>
                <a:latin typeface="Calibri"/>
                <a:cs typeface="Calibri"/>
              </a:rPr>
              <a:t>ORM</a:t>
            </a:r>
            <a:r>
              <a:rPr lang="fr-FR" sz="2400" b="1" spc="5" dirty="0">
                <a:solidFill>
                  <a:srgbClr val="C55A11"/>
                </a:solidFill>
                <a:latin typeface="Calibri"/>
                <a:cs typeface="Calibri"/>
              </a:rPr>
              <a:t>U</a:t>
            </a:r>
            <a:r>
              <a:rPr lang="fr-FR" sz="2400" b="1" dirty="0">
                <a:solidFill>
                  <a:srgbClr val="C55A11"/>
                </a:solidFill>
                <a:latin typeface="Calibri"/>
                <a:cs typeface="Calibri"/>
              </a:rPr>
              <a:t>L</a:t>
            </a:r>
            <a:r>
              <a:rPr lang="fr-FR" sz="2400" b="1" spc="-15" dirty="0">
                <a:solidFill>
                  <a:srgbClr val="C55A11"/>
                </a:solidFill>
                <a:latin typeface="Calibri"/>
                <a:cs typeface="Calibri"/>
              </a:rPr>
              <a:t>E</a:t>
            </a:r>
            <a:r>
              <a:rPr lang="fr-FR" sz="2400" b="1" dirty="0">
                <a:solidFill>
                  <a:srgbClr val="C55A11"/>
                </a:solidFill>
                <a:latin typeface="Calibri"/>
                <a:cs typeface="Calibri"/>
              </a:rPr>
              <a:t>S</a:t>
            </a:r>
            <a:endParaRPr lang="fr-FR" sz="2400" dirty="0">
              <a:latin typeface="Calibri"/>
              <a:cs typeface="Calibri"/>
            </a:endParaRP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6AFF6051-3FF8-A226-0F75-97564E856ACB}"/>
              </a:ext>
            </a:extLst>
          </p:cNvPr>
          <p:cNvSpPr/>
          <p:nvPr/>
        </p:nvSpPr>
        <p:spPr>
          <a:xfrm>
            <a:off x="451104" y="5562600"/>
            <a:ext cx="9003030" cy="0"/>
          </a:xfrm>
          <a:custGeom>
            <a:avLst/>
            <a:gdLst/>
            <a:ahLst/>
            <a:cxnLst/>
            <a:rect l="l" t="t" r="r" b="b"/>
            <a:pathLst>
              <a:path w="9003030">
                <a:moveTo>
                  <a:pt x="0" y="0"/>
                </a:moveTo>
                <a:lnTo>
                  <a:pt x="9002522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lang="fr-FR"/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D6DD26EF-CEFE-D048-0EA4-AEB820C07018}"/>
              </a:ext>
            </a:extLst>
          </p:cNvPr>
          <p:cNvSpPr/>
          <p:nvPr/>
        </p:nvSpPr>
        <p:spPr>
          <a:xfrm>
            <a:off x="2746159" y="5715000"/>
            <a:ext cx="21328" cy="963966"/>
          </a:xfrm>
          <a:custGeom>
            <a:avLst/>
            <a:gdLst/>
            <a:ahLst/>
            <a:cxnLst/>
            <a:rect l="l" t="t" r="r" b="b"/>
            <a:pathLst>
              <a:path h="1106804">
                <a:moveTo>
                  <a:pt x="0" y="0"/>
                </a:moveTo>
                <a:lnTo>
                  <a:pt x="0" y="1106601"/>
                </a:lnTo>
              </a:path>
            </a:pathLst>
          </a:custGeom>
          <a:ln w="19050">
            <a:solidFill>
              <a:srgbClr val="C55A11"/>
            </a:solidFill>
          </a:ln>
        </p:spPr>
        <p:txBody>
          <a:bodyPr wrap="square" lIns="0" tIns="0" rIns="0" bIns="0" rtlCol="0"/>
          <a:lstStyle/>
          <a:p>
            <a:endParaRPr lang="fr-FR"/>
          </a:p>
        </p:txBody>
      </p:sp>
      <p:graphicFrame>
        <p:nvGraphicFramePr>
          <p:cNvPr id="15" name="object 15">
            <a:extLst>
              <a:ext uri="{FF2B5EF4-FFF2-40B4-BE49-F238E27FC236}">
                <a16:creationId xmlns:a16="http://schemas.microsoft.com/office/drawing/2014/main" id="{BD49AE4F-778B-2619-6679-2042A3191C15}"/>
              </a:ext>
            </a:extLst>
          </p:cNvPr>
          <p:cNvGraphicFramePr>
            <a:graphicFrameLocks noGrp="1"/>
          </p:cNvGraphicFramePr>
          <p:nvPr/>
        </p:nvGraphicFramePr>
        <p:xfrm>
          <a:off x="4322096" y="3606834"/>
          <a:ext cx="4517105" cy="9940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10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7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7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67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6719">
                  <a:extLst>
                    <a:ext uri="{9D8B030D-6E8A-4147-A177-3AD203B41FA5}">
                      <a16:colId xmlns:a16="http://schemas.microsoft.com/office/drawing/2014/main" val="1888697444"/>
                    </a:ext>
                  </a:extLst>
                </a:gridCol>
              </a:tblGrid>
              <a:tr h="216343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050" b="1" spc="-5" dirty="0" err="1">
                          <a:latin typeface="Calibri"/>
                          <a:cs typeface="Calibri"/>
                        </a:rPr>
                        <a:t>Formules</a:t>
                      </a:r>
                      <a:r>
                        <a:rPr lang="fr-FR" sz="105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5" dirty="0">
                          <a:latin typeface="Calibri"/>
                          <a:cs typeface="Calibri"/>
                        </a:rPr>
                        <a:t>*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</a:txBody>
                  <a:tcPr marL="0" marR="0" marT="45085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050" b="1" spc="-5" dirty="0">
                          <a:latin typeface="Calibri"/>
                          <a:cs typeface="Calibri"/>
                        </a:rPr>
                        <a:t>1h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</a:txBody>
                  <a:tcPr marL="0" marR="0" marT="533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050" b="1" spc="-5" dirty="0">
                          <a:latin typeface="Calibri"/>
                          <a:cs typeface="Calibri"/>
                        </a:rPr>
                        <a:t>1h30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</a:txBody>
                  <a:tcPr marL="0" marR="0" marT="533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26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050" b="1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2h30</a:t>
                      </a:r>
                      <a:endParaRPr lang="fr-FR" sz="1050" b="1" spc="-5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  <a:p>
                      <a:pPr marL="215265" algn="l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lang="fr-FR" sz="600" b="0" i="1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(1h + 1h30)</a:t>
                      </a:r>
                      <a:endParaRPr sz="600" b="0" i="1" spc="-5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53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050" b="1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2</a:t>
                      </a:r>
                      <a:r>
                        <a:rPr lang="fr-FR" sz="1050" b="1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 x 1</a:t>
                      </a:r>
                      <a:r>
                        <a:rPr sz="1050" b="1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h30</a:t>
                      </a:r>
                    </a:p>
                  </a:txBody>
                  <a:tcPr marL="0" marR="0" marT="53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803">
                <a:tc>
                  <a:txBody>
                    <a:bodyPr/>
                    <a:lstStyle/>
                    <a:p>
                      <a:pPr marL="9525">
                        <a:lnSpc>
                          <a:spcPts val="1160"/>
                        </a:lnSpc>
                        <a:spcBef>
                          <a:spcPts val="150"/>
                        </a:spcBef>
                      </a:pPr>
                      <a:r>
                        <a:rPr sz="1000" spc="-5" dirty="0">
                          <a:latin typeface="Calibri"/>
                          <a:cs typeface="Calibri"/>
                        </a:rPr>
                        <a:t>Mini</a:t>
                      </a:r>
                      <a:r>
                        <a:rPr sz="1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tennis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90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14935" algn="ctr">
                        <a:lnSpc>
                          <a:spcPts val="1160"/>
                        </a:lnSpc>
                        <a:spcBef>
                          <a:spcPts val="150"/>
                        </a:spcBef>
                      </a:pPr>
                      <a:r>
                        <a:rPr lang="fr-FR" sz="1000" spc="-5" dirty="0">
                          <a:latin typeface="Calibri"/>
                          <a:cs typeface="Calibri"/>
                        </a:rPr>
                        <a:t>100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€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190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754">
                <a:tc>
                  <a:txBody>
                    <a:bodyPr/>
                    <a:lstStyle/>
                    <a:p>
                      <a:pPr marL="9525">
                        <a:lnSpc>
                          <a:spcPts val="1155"/>
                        </a:lnSpc>
                        <a:spcBef>
                          <a:spcPts val="15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Jeunes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190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marR="10985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lang="fr-FR" sz="10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160</a:t>
                      </a:r>
                      <a:r>
                        <a:rPr sz="10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 €</a:t>
                      </a:r>
                    </a:p>
                  </a:txBody>
                  <a:tcPr marL="0" marR="0" marT="190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280 €**</a:t>
                      </a: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lang="fr-FR" sz="10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390 €**</a:t>
                      </a:r>
                      <a:endParaRPr sz="1000" spc="-5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lang="fr-FR" sz="10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470 €**</a:t>
                      </a:r>
                      <a:endParaRPr sz="1000" spc="-5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1881">
                <a:tc>
                  <a:txBody>
                    <a:bodyPr/>
                    <a:lstStyle/>
                    <a:p>
                      <a:pPr marL="9525">
                        <a:lnSpc>
                          <a:spcPts val="1155"/>
                        </a:lnSpc>
                        <a:spcBef>
                          <a:spcPts val="150"/>
                        </a:spcBef>
                      </a:pPr>
                      <a:r>
                        <a:rPr sz="1000" spc="-5" dirty="0" err="1">
                          <a:latin typeface="Calibri"/>
                          <a:cs typeface="Calibri"/>
                        </a:rPr>
                        <a:t>Adultes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190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lang="fr-FR" sz="10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300</a:t>
                      </a:r>
                      <a:r>
                        <a:rPr sz="10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 €</a:t>
                      </a:r>
                    </a:p>
                  </a:txBody>
                  <a:tcPr marL="0" marR="0" marT="190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0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4</a:t>
                      </a:r>
                      <a:r>
                        <a:rPr lang="fr-FR" sz="10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10</a:t>
                      </a:r>
                      <a:r>
                        <a:rPr sz="10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 €</a:t>
                      </a:r>
                      <a:r>
                        <a:rPr lang="fr-FR" sz="10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**</a:t>
                      </a:r>
                      <a:endParaRPr sz="1000" spc="-5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90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0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4</a:t>
                      </a:r>
                      <a:r>
                        <a:rPr lang="fr-FR" sz="10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90</a:t>
                      </a:r>
                      <a:r>
                        <a:rPr sz="10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 €</a:t>
                      </a:r>
                      <a:r>
                        <a:rPr lang="fr-FR" sz="10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**</a:t>
                      </a:r>
                      <a:endParaRPr sz="1000" spc="-5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90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" name="object 16">
            <a:extLst>
              <a:ext uri="{FF2B5EF4-FFF2-40B4-BE49-F238E27FC236}">
                <a16:creationId xmlns:a16="http://schemas.microsoft.com/office/drawing/2014/main" id="{7FE4C7F4-5A06-77AC-568D-D3E77029023A}"/>
              </a:ext>
            </a:extLst>
          </p:cNvPr>
          <p:cNvSpPr txBox="1"/>
          <p:nvPr/>
        </p:nvSpPr>
        <p:spPr>
          <a:xfrm>
            <a:off x="6182359" y="3412236"/>
            <a:ext cx="141605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1000" b="1" spc="-5" dirty="0">
                <a:latin typeface="Calibri"/>
                <a:cs typeface="Calibri"/>
              </a:rPr>
              <a:t>Nombre</a:t>
            </a:r>
            <a:r>
              <a:rPr lang="fr-FR" sz="1000" b="1" spc="-40" dirty="0">
                <a:latin typeface="Calibri"/>
                <a:cs typeface="Calibri"/>
              </a:rPr>
              <a:t> </a:t>
            </a:r>
            <a:r>
              <a:rPr lang="fr-FR" sz="1000" b="1" spc="-5" dirty="0">
                <a:latin typeface="Calibri"/>
                <a:cs typeface="Calibri"/>
              </a:rPr>
              <a:t>d'heures</a:t>
            </a:r>
            <a:r>
              <a:rPr lang="fr-FR" sz="1000" b="1" spc="-25" dirty="0">
                <a:latin typeface="Calibri"/>
                <a:cs typeface="Calibri"/>
              </a:rPr>
              <a:t> </a:t>
            </a:r>
            <a:r>
              <a:rPr lang="fr-FR" sz="1000" b="1" spc="-5" dirty="0">
                <a:latin typeface="Calibri"/>
                <a:cs typeface="Calibri"/>
              </a:rPr>
              <a:t>de</a:t>
            </a:r>
            <a:r>
              <a:rPr lang="fr-FR" sz="1000" b="1" spc="-20" dirty="0">
                <a:latin typeface="Calibri"/>
                <a:cs typeface="Calibri"/>
              </a:rPr>
              <a:t> </a:t>
            </a:r>
            <a:r>
              <a:rPr lang="fr-FR" sz="1000" b="1" spc="-5" dirty="0">
                <a:latin typeface="Calibri"/>
                <a:cs typeface="Calibri"/>
              </a:rPr>
              <a:t>cours</a:t>
            </a:r>
            <a:endParaRPr lang="fr-FR" sz="1000" dirty="0">
              <a:latin typeface="Calibri"/>
              <a:cs typeface="Calibri"/>
            </a:endParaRPr>
          </a:p>
        </p:txBody>
      </p:sp>
      <p:sp>
        <p:nvSpPr>
          <p:cNvPr id="17" name="object 17">
            <a:extLst>
              <a:ext uri="{FF2B5EF4-FFF2-40B4-BE49-F238E27FC236}">
                <a16:creationId xmlns:a16="http://schemas.microsoft.com/office/drawing/2014/main" id="{39B14CF8-1B37-D165-E31B-29C3A19F345D}"/>
              </a:ext>
            </a:extLst>
          </p:cNvPr>
          <p:cNvSpPr txBox="1"/>
          <p:nvPr/>
        </p:nvSpPr>
        <p:spPr>
          <a:xfrm>
            <a:off x="700227" y="3632276"/>
            <a:ext cx="1468755" cy="828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640"/>
              </a:lnSpc>
              <a:spcBef>
                <a:spcPts val="100"/>
              </a:spcBef>
            </a:pPr>
            <a:r>
              <a:rPr lang="fr-FR" sz="2400" b="1" spc="-10" dirty="0">
                <a:solidFill>
                  <a:srgbClr val="C55A11"/>
                </a:solidFill>
                <a:latin typeface="Calibri"/>
                <a:cs typeface="Calibri"/>
              </a:rPr>
              <a:t>COURS</a:t>
            </a:r>
            <a:endParaRPr lang="fr-FR" sz="2400" dirty="0">
              <a:latin typeface="Calibri"/>
              <a:cs typeface="Calibri"/>
            </a:endParaRPr>
          </a:p>
          <a:p>
            <a:pPr marL="12700">
              <a:lnSpc>
                <a:spcPts val="2620"/>
              </a:lnSpc>
            </a:pPr>
            <a:r>
              <a:rPr lang="fr-FR" sz="2400" b="1" spc="-15" dirty="0">
                <a:solidFill>
                  <a:srgbClr val="C55A11"/>
                </a:solidFill>
                <a:latin typeface="Calibri"/>
                <a:cs typeface="Calibri"/>
              </a:rPr>
              <a:t>C</a:t>
            </a:r>
            <a:r>
              <a:rPr lang="fr-FR" sz="2400" b="1" spc="-5" dirty="0">
                <a:solidFill>
                  <a:srgbClr val="C55A11"/>
                </a:solidFill>
                <a:latin typeface="Calibri"/>
                <a:cs typeface="Calibri"/>
              </a:rPr>
              <a:t>OLL</a:t>
            </a:r>
            <a:r>
              <a:rPr lang="fr-FR" sz="2400" b="1" spc="-25" dirty="0">
                <a:solidFill>
                  <a:srgbClr val="C55A11"/>
                </a:solidFill>
                <a:latin typeface="Calibri"/>
                <a:cs typeface="Calibri"/>
              </a:rPr>
              <a:t>E</a:t>
            </a:r>
            <a:r>
              <a:rPr lang="fr-FR" sz="2400" b="1" spc="10" dirty="0">
                <a:solidFill>
                  <a:srgbClr val="C55A11"/>
                </a:solidFill>
                <a:latin typeface="Calibri"/>
                <a:cs typeface="Calibri"/>
              </a:rPr>
              <a:t>C</a:t>
            </a:r>
            <a:r>
              <a:rPr lang="fr-FR" sz="2400" b="1" spc="-5" dirty="0">
                <a:solidFill>
                  <a:srgbClr val="C55A11"/>
                </a:solidFill>
                <a:latin typeface="Calibri"/>
                <a:cs typeface="Calibri"/>
              </a:rPr>
              <a:t>TI</a:t>
            </a:r>
            <a:r>
              <a:rPr lang="fr-FR" sz="2400" b="1" spc="-40" dirty="0">
                <a:solidFill>
                  <a:srgbClr val="C55A11"/>
                </a:solidFill>
                <a:latin typeface="Calibri"/>
                <a:cs typeface="Calibri"/>
              </a:rPr>
              <a:t>F</a:t>
            </a:r>
            <a:r>
              <a:rPr lang="fr-FR" sz="2400" b="1" dirty="0">
                <a:solidFill>
                  <a:srgbClr val="C55A11"/>
                </a:solidFill>
                <a:latin typeface="Calibri"/>
                <a:cs typeface="Calibri"/>
              </a:rPr>
              <a:t>S</a:t>
            </a:r>
            <a:endParaRPr lang="fr-FR" sz="2400" dirty="0">
              <a:latin typeface="Calibri"/>
              <a:cs typeface="Calibri"/>
            </a:endParaRPr>
          </a:p>
          <a:p>
            <a:pPr marL="51435">
              <a:lnSpc>
                <a:spcPts val="1065"/>
              </a:lnSpc>
            </a:pPr>
            <a:r>
              <a:rPr lang="fr-FR" sz="900" dirty="0">
                <a:latin typeface="Calibri"/>
                <a:cs typeface="Calibri"/>
              </a:rPr>
              <a:t>28 </a:t>
            </a:r>
            <a:r>
              <a:rPr lang="fr-FR" sz="900" spc="-5" dirty="0">
                <a:latin typeface="Calibri"/>
                <a:cs typeface="Calibri"/>
              </a:rPr>
              <a:t>séances minimum</a:t>
            </a:r>
            <a:endParaRPr lang="fr-FR" sz="900" dirty="0">
              <a:latin typeface="Calibri"/>
              <a:cs typeface="Calibri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297F8BCB-86A2-7991-69A8-46FDACE65F27}"/>
              </a:ext>
            </a:extLst>
          </p:cNvPr>
          <p:cNvSpPr/>
          <p:nvPr/>
        </p:nvSpPr>
        <p:spPr>
          <a:xfrm>
            <a:off x="2739388" y="3619499"/>
            <a:ext cx="45719" cy="1741135"/>
          </a:xfrm>
          <a:custGeom>
            <a:avLst/>
            <a:gdLst/>
            <a:ahLst/>
            <a:cxnLst/>
            <a:rect l="l" t="t" r="r" b="b"/>
            <a:pathLst>
              <a:path h="1181100">
                <a:moveTo>
                  <a:pt x="0" y="0"/>
                </a:moveTo>
                <a:lnTo>
                  <a:pt x="0" y="1181099"/>
                </a:lnTo>
              </a:path>
            </a:pathLst>
          </a:custGeom>
          <a:ln w="19050">
            <a:solidFill>
              <a:srgbClr val="C55A11"/>
            </a:solidFill>
          </a:ln>
        </p:spPr>
        <p:txBody>
          <a:bodyPr wrap="square" lIns="0" tIns="0" rIns="0" bIns="0" rtlCol="0"/>
          <a:lstStyle/>
          <a:p>
            <a:endParaRPr lang="fr-FR"/>
          </a:p>
        </p:txBody>
      </p:sp>
      <p:sp>
        <p:nvSpPr>
          <p:cNvPr id="19" name="object 19">
            <a:extLst>
              <a:ext uri="{FF2B5EF4-FFF2-40B4-BE49-F238E27FC236}">
                <a16:creationId xmlns:a16="http://schemas.microsoft.com/office/drawing/2014/main" id="{FF884BCF-452D-0550-8294-89671067C12C}"/>
              </a:ext>
            </a:extLst>
          </p:cNvPr>
          <p:cNvSpPr txBox="1"/>
          <p:nvPr/>
        </p:nvSpPr>
        <p:spPr>
          <a:xfrm>
            <a:off x="3571366" y="5161270"/>
            <a:ext cx="5374513" cy="394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800" i="1" spc="-5" dirty="0">
                <a:latin typeface="Calibri"/>
                <a:cs typeface="Calibri"/>
              </a:rPr>
              <a:t>* Le</a:t>
            </a:r>
            <a:r>
              <a:rPr lang="fr-FR" sz="800" i="1" spc="10" dirty="0">
                <a:latin typeface="Calibri"/>
                <a:cs typeface="Calibri"/>
              </a:rPr>
              <a:t> </a:t>
            </a:r>
            <a:r>
              <a:rPr lang="fr-FR" sz="800" i="1" spc="-10" dirty="0">
                <a:latin typeface="Calibri"/>
                <a:cs typeface="Calibri"/>
              </a:rPr>
              <a:t>planning</a:t>
            </a:r>
            <a:r>
              <a:rPr lang="fr-FR" sz="800" i="1" spc="30" dirty="0">
                <a:latin typeface="Calibri"/>
                <a:cs typeface="Calibri"/>
              </a:rPr>
              <a:t> </a:t>
            </a:r>
            <a:r>
              <a:rPr lang="fr-FR" sz="800" i="1" dirty="0">
                <a:latin typeface="Calibri"/>
                <a:cs typeface="Calibri"/>
              </a:rPr>
              <a:t>est</a:t>
            </a:r>
            <a:r>
              <a:rPr lang="fr-FR" sz="800" i="1" spc="-5" dirty="0">
                <a:latin typeface="Calibri"/>
                <a:cs typeface="Calibri"/>
              </a:rPr>
              <a:t> constitué</a:t>
            </a:r>
            <a:r>
              <a:rPr lang="fr-FR" sz="800" i="1" spc="10" dirty="0">
                <a:latin typeface="Calibri"/>
                <a:cs typeface="Calibri"/>
              </a:rPr>
              <a:t> </a:t>
            </a:r>
            <a:r>
              <a:rPr lang="fr-FR" sz="800" i="1" spc="-5" dirty="0">
                <a:latin typeface="Calibri"/>
                <a:cs typeface="Calibri"/>
              </a:rPr>
              <a:t>de</a:t>
            </a:r>
            <a:r>
              <a:rPr lang="fr-FR" sz="800" i="1" spc="5" dirty="0">
                <a:latin typeface="Calibri"/>
                <a:cs typeface="Calibri"/>
              </a:rPr>
              <a:t> </a:t>
            </a:r>
            <a:r>
              <a:rPr lang="fr-FR" sz="800" i="1" spc="-5" dirty="0">
                <a:latin typeface="Calibri"/>
                <a:cs typeface="Calibri"/>
              </a:rPr>
              <a:t>façon</a:t>
            </a:r>
            <a:r>
              <a:rPr lang="fr-FR" sz="800" i="1" spc="20" dirty="0">
                <a:latin typeface="Calibri"/>
                <a:cs typeface="Calibri"/>
              </a:rPr>
              <a:t> </a:t>
            </a:r>
            <a:r>
              <a:rPr lang="fr-FR" sz="800" i="1" dirty="0">
                <a:latin typeface="Calibri"/>
                <a:cs typeface="Calibri"/>
              </a:rPr>
              <a:t>à</a:t>
            </a:r>
            <a:r>
              <a:rPr lang="fr-FR" sz="800" i="1" spc="-5" dirty="0">
                <a:latin typeface="Calibri"/>
                <a:cs typeface="Calibri"/>
              </a:rPr>
              <a:t> obtenir</a:t>
            </a:r>
            <a:r>
              <a:rPr lang="fr-FR" sz="800" i="1" spc="25" dirty="0">
                <a:latin typeface="Calibri"/>
                <a:cs typeface="Calibri"/>
              </a:rPr>
              <a:t> </a:t>
            </a:r>
            <a:r>
              <a:rPr lang="fr-FR" sz="800" i="1" spc="-5" dirty="0">
                <a:latin typeface="Calibri"/>
                <a:cs typeface="Calibri"/>
              </a:rPr>
              <a:t>des</a:t>
            </a:r>
            <a:r>
              <a:rPr lang="fr-FR" sz="800" i="1" dirty="0">
                <a:latin typeface="Calibri"/>
                <a:cs typeface="Calibri"/>
              </a:rPr>
              <a:t> </a:t>
            </a:r>
            <a:r>
              <a:rPr lang="fr-FR" sz="800" i="1" spc="-5" dirty="0">
                <a:latin typeface="Calibri"/>
                <a:cs typeface="Calibri"/>
              </a:rPr>
              <a:t>groupes</a:t>
            </a:r>
            <a:r>
              <a:rPr lang="fr-FR" sz="800" i="1" spc="10" dirty="0">
                <a:latin typeface="Calibri"/>
                <a:cs typeface="Calibri"/>
              </a:rPr>
              <a:t> </a:t>
            </a:r>
            <a:r>
              <a:rPr lang="fr-FR" sz="800" i="1" spc="-5" dirty="0">
                <a:latin typeface="Calibri"/>
                <a:cs typeface="Calibri"/>
              </a:rPr>
              <a:t>homogènes</a:t>
            </a:r>
            <a:r>
              <a:rPr lang="fr-FR" sz="800" i="1" spc="20" dirty="0">
                <a:latin typeface="Calibri"/>
                <a:cs typeface="Calibri"/>
              </a:rPr>
              <a:t> </a:t>
            </a:r>
            <a:r>
              <a:rPr lang="fr-FR" sz="800" i="1" spc="-5" dirty="0">
                <a:latin typeface="Calibri"/>
                <a:cs typeface="Calibri"/>
              </a:rPr>
              <a:t>qui</a:t>
            </a:r>
            <a:r>
              <a:rPr lang="fr-FR" sz="800" i="1" spc="10" dirty="0">
                <a:latin typeface="Calibri"/>
                <a:cs typeface="Calibri"/>
              </a:rPr>
              <a:t> </a:t>
            </a:r>
            <a:r>
              <a:rPr lang="fr-FR" sz="800" i="1" spc="-5" dirty="0">
                <a:latin typeface="Calibri"/>
                <a:cs typeface="Calibri"/>
              </a:rPr>
              <a:t>répondent</a:t>
            </a:r>
            <a:r>
              <a:rPr lang="fr-FR" sz="800" i="1" spc="20" dirty="0">
                <a:latin typeface="Calibri"/>
                <a:cs typeface="Calibri"/>
              </a:rPr>
              <a:t> </a:t>
            </a:r>
            <a:r>
              <a:rPr lang="fr-FR" sz="800" i="1" spc="-5" dirty="0">
                <a:latin typeface="Calibri"/>
                <a:cs typeface="Calibri"/>
              </a:rPr>
              <a:t>au</a:t>
            </a:r>
            <a:r>
              <a:rPr lang="fr-FR" sz="800" i="1" dirty="0">
                <a:latin typeface="Calibri"/>
                <a:cs typeface="Calibri"/>
              </a:rPr>
              <a:t> </a:t>
            </a:r>
            <a:r>
              <a:rPr lang="fr-FR" sz="800" i="1" spc="-5" dirty="0">
                <a:latin typeface="Calibri"/>
                <a:cs typeface="Calibri"/>
              </a:rPr>
              <a:t>mieux</a:t>
            </a:r>
            <a:r>
              <a:rPr lang="fr-FR" sz="800" i="1" spc="15" dirty="0">
                <a:latin typeface="Calibri"/>
                <a:cs typeface="Calibri"/>
              </a:rPr>
              <a:t> </a:t>
            </a:r>
            <a:r>
              <a:rPr lang="fr-FR" sz="800" i="1" dirty="0">
                <a:latin typeface="Calibri"/>
                <a:cs typeface="Calibri"/>
              </a:rPr>
              <a:t>à vos</a:t>
            </a:r>
            <a:r>
              <a:rPr lang="fr-FR" sz="800" i="1" spc="-5" dirty="0">
                <a:latin typeface="Calibri"/>
                <a:cs typeface="Calibri"/>
              </a:rPr>
              <a:t> attentes. Le nombre d’heures de cours est soumis à validation du club.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800" i="1" spc="-10" dirty="0">
                <a:latin typeface="Calibri"/>
                <a:cs typeface="Calibri"/>
              </a:rPr>
              <a:t>** possible sur sélection par niveau</a:t>
            </a:r>
          </a:p>
        </p:txBody>
      </p:sp>
      <p:sp>
        <p:nvSpPr>
          <p:cNvPr id="20" name="object 3">
            <a:extLst>
              <a:ext uri="{FF2B5EF4-FFF2-40B4-BE49-F238E27FC236}">
                <a16:creationId xmlns:a16="http://schemas.microsoft.com/office/drawing/2014/main" id="{4261DD02-1FF8-027F-C0DB-2C97CA5E2C60}"/>
              </a:ext>
            </a:extLst>
          </p:cNvPr>
          <p:cNvSpPr txBox="1"/>
          <p:nvPr/>
        </p:nvSpPr>
        <p:spPr>
          <a:xfrm>
            <a:off x="3385407" y="4602351"/>
            <a:ext cx="5742106" cy="662361"/>
          </a:xfrm>
          <a:prstGeom prst="rect">
            <a:avLst/>
          </a:prstGeom>
        </p:spPr>
        <p:txBody>
          <a:bodyPr vert="horz" wrap="square" lIns="0" tIns="1333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1050" spc="-5" dirty="0">
                <a:latin typeface="Calibri"/>
                <a:cs typeface="Calibri"/>
              </a:rPr>
              <a:t>Cours prévus pour accueillir </a:t>
            </a:r>
            <a:r>
              <a:rPr lang="fr-FR" sz="1050" b="1" spc="-5" dirty="0">
                <a:latin typeface="Calibri"/>
                <a:cs typeface="Calibri"/>
              </a:rPr>
              <a:t>8 élèves max sur 2 terrains </a:t>
            </a:r>
            <a:r>
              <a:rPr lang="fr-FR" sz="1050" spc="-5" dirty="0">
                <a:latin typeface="Calibri"/>
                <a:cs typeface="Calibri"/>
              </a:rPr>
              <a:t>ou </a:t>
            </a:r>
            <a:r>
              <a:rPr lang="fr-FR" sz="1050" b="1" spc="-5" dirty="0">
                <a:latin typeface="Calibri"/>
                <a:cs typeface="Calibri"/>
              </a:rPr>
              <a:t>5 élèves max sur 1 terrain</a:t>
            </a:r>
            <a:r>
              <a:rPr lang="fr-FR" sz="1050" spc="-5" dirty="0">
                <a:latin typeface="Calibri"/>
                <a:cs typeface="Calibri"/>
              </a:rPr>
              <a:t>,</a:t>
            </a:r>
            <a:r>
              <a:rPr lang="fr-FR" sz="1000" spc="-5" dirty="0">
                <a:latin typeface="Calibri"/>
                <a:cs typeface="Calibri"/>
              </a:rPr>
              <a:t> et </a:t>
            </a:r>
            <a:r>
              <a:rPr lang="fr-FR" sz="1000" b="1" spc="-5" dirty="0">
                <a:latin typeface="Calibri"/>
                <a:cs typeface="Calibri"/>
              </a:rPr>
              <a:t>1 enseignant</a:t>
            </a:r>
          </a:p>
          <a:p>
            <a:pPr marL="12700">
              <a:spcBef>
                <a:spcPts val="105"/>
              </a:spcBef>
            </a:pPr>
            <a:r>
              <a:rPr lang="fr-FR" sz="1000" spc="-5" dirty="0">
                <a:latin typeface="Calibri"/>
                <a:cs typeface="Calibri"/>
              </a:rPr>
              <a:t>Les 2</a:t>
            </a:r>
            <a:r>
              <a:rPr lang="fr-FR" sz="1000" spc="-5" baseline="30000" dirty="0">
                <a:latin typeface="Calibri"/>
                <a:cs typeface="Calibri"/>
              </a:rPr>
              <a:t>ème</a:t>
            </a:r>
            <a:r>
              <a:rPr lang="fr-FR" sz="1000" spc="-5" dirty="0">
                <a:latin typeface="Calibri"/>
                <a:cs typeface="Calibri"/>
              </a:rPr>
              <a:t> cours des formules « 2x1h30 Adultes » seront confirmés si le planning le permet (en fonction du </a:t>
            </a:r>
            <a:r>
              <a:rPr lang="fr-FR" sz="1000" spc="-5">
                <a:latin typeface="Calibri"/>
                <a:cs typeface="Calibri"/>
              </a:rPr>
              <a:t>nombre d’adhérents).  </a:t>
            </a:r>
          </a:p>
          <a:p>
            <a:pPr marL="12700">
              <a:spcBef>
                <a:spcPts val="105"/>
              </a:spcBef>
            </a:pPr>
            <a:endParaRPr lang="fr-FR" sz="1000" spc="-5" dirty="0">
              <a:latin typeface="Calibri"/>
              <a:ea typeface="Calibri"/>
              <a:cs typeface="Calibri"/>
            </a:endParaRP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01A81A31-D05A-C7C9-7D83-1298E995F5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350" y="0"/>
            <a:ext cx="9918700" cy="1273927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B099ABC4-2F3C-8B18-1EC9-F4778C83D1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1230" y="2657868"/>
            <a:ext cx="294882" cy="294882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3D69E05E-6E8D-C6AB-D134-1237242790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5330" y="2932605"/>
            <a:ext cx="229640" cy="250052"/>
          </a:xfrm>
          <a:prstGeom prst="rect">
            <a:avLst/>
          </a:prstGeom>
        </p:spPr>
      </p:pic>
      <p:sp>
        <p:nvSpPr>
          <p:cNvPr id="28" name="object 18">
            <a:extLst>
              <a:ext uri="{FF2B5EF4-FFF2-40B4-BE49-F238E27FC236}">
                <a16:creationId xmlns:a16="http://schemas.microsoft.com/office/drawing/2014/main" id="{BC61FE4A-BACC-2490-46E2-F81F52345AA7}"/>
              </a:ext>
            </a:extLst>
          </p:cNvPr>
          <p:cNvSpPr/>
          <p:nvPr/>
        </p:nvSpPr>
        <p:spPr>
          <a:xfrm>
            <a:off x="2739388" y="1219207"/>
            <a:ext cx="45719" cy="1903872"/>
          </a:xfrm>
          <a:custGeom>
            <a:avLst/>
            <a:gdLst/>
            <a:ahLst/>
            <a:cxnLst/>
            <a:rect l="l" t="t" r="r" b="b"/>
            <a:pathLst>
              <a:path h="1181100">
                <a:moveTo>
                  <a:pt x="0" y="0"/>
                </a:moveTo>
                <a:lnTo>
                  <a:pt x="0" y="1181099"/>
                </a:lnTo>
              </a:path>
            </a:pathLst>
          </a:custGeom>
          <a:ln w="19050">
            <a:solidFill>
              <a:srgbClr val="C55A11"/>
            </a:solidFill>
          </a:ln>
        </p:spPr>
        <p:txBody>
          <a:bodyPr wrap="square" lIns="0" tIns="0" rIns="0" bIns="0" rtlCol="0"/>
          <a:lstStyle/>
          <a:p>
            <a:endParaRPr lang="fr-FR"/>
          </a:p>
        </p:txBody>
      </p:sp>
      <p:sp>
        <p:nvSpPr>
          <p:cNvPr id="29" name="object 2">
            <a:extLst>
              <a:ext uri="{FF2B5EF4-FFF2-40B4-BE49-F238E27FC236}">
                <a16:creationId xmlns:a16="http://schemas.microsoft.com/office/drawing/2014/main" id="{2CCCAFA0-2C4C-5E98-1F92-54984B625712}"/>
              </a:ext>
            </a:extLst>
          </p:cNvPr>
          <p:cNvSpPr txBox="1"/>
          <p:nvPr/>
        </p:nvSpPr>
        <p:spPr>
          <a:xfrm>
            <a:off x="3723461" y="2475344"/>
            <a:ext cx="5414189" cy="135935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65100" marR="5080" indent="-152400">
              <a:spcBef>
                <a:spcPts val="100"/>
              </a:spcBef>
            </a:pPr>
            <a:r>
              <a:rPr lang="fr-FR" sz="800" b="0" i="0" dirty="0">
                <a:solidFill>
                  <a:srgbClr val="242424"/>
                </a:solidFill>
                <a:effectLst/>
                <a:highlight>
                  <a:srgbClr val="FFFFFF"/>
                </a:highlight>
                <a:latin typeface="Segoe UI"/>
                <a:cs typeface="Segoe UI"/>
              </a:rPr>
              <a:t> </a:t>
            </a:r>
            <a:r>
              <a:rPr lang="fr-FR" sz="800" dirty="0">
                <a:latin typeface="Calibri"/>
                <a:cs typeface="Calibri"/>
              </a:rPr>
              <a:t>Tee-shirt, floqué par l’ASN Tennis et casquette (se renseigner auprès du club)</a:t>
            </a:r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9CB3E4D9-ADB2-6B61-74CC-1D64BDE764A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924363" y="115599"/>
            <a:ext cx="2208530" cy="705485"/>
          </a:xfrm>
          <a:prstGeom prst="rect">
            <a:avLst/>
          </a:prstGeom>
        </p:spPr>
        <p:txBody>
          <a:bodyPr vert="horz" wrap="square" lIns="0" tIns="12065" rIns="0" bIns="0" rtlCol="0" anchor="t">
            <a:spAutoFit/>
          </a:bodyPr>
          <a:lstStyle/>
          <a:p>
            <a:pPr marL="12700">
              <a:lnSpc>
                <a:spcPts val="3279"/>
              </a:lnSpc>
              <a:spcBef>
                <a:spcPts val="95"/>
              </a:spcBef>
            </a:pPr>
            <a:r>
              <a:rPr lang="fr-FR" spc="-50" dirty="0"/>
              <a:t>TARIFS</a:t>
            </a:r>
            <a:r>
              <a:rPr lang="fr-FR" spc="-30" dirty="0"/>
              <a:t> </a:t>
            </a:r>
            <a:r>
              <a:rPr lang="fr-FR" spc="-10" dirty="0"/>
              <a:t>SAISON</a:t>
            </a:r>
          </a:p>
          <a:p>
            <a:pPr marL="647065">
              <a:lnSpc>
                <a:spcPts val="2080"/>
              </a:lnSpc>
            </a:pPr>
            <a:r>
              <a:rPr lang="fr-FR" sz="1800" b="0" spc="-5"/>
              <a:t>2026-2027</a:t>
            </a:r>
            <a:endParaRPr lang="fr-FR" sz="1800" dirty="0">
              <a:latin typeface="Calibri"/>
              <a:cs typeface="Calibri"/>
            </a:endParaRPr>
          </a:p>
        </p:txBody>
      </p:sp>
      <p:pic>
        <p:nvPicPr>
          <p:cNvPr id="1026" name="Picture 2" descr="Download T-Shirt Template | Word shirts, Shirt template, Tshirt template">
            <a:extLst>
              <a:ext uri="{FF2B5EF4-FFF2-40B4-BE49-F238E27FC236}">
                <a16:creationId xmlns:a16="http://schemas.microsoft.com/office/drawing/2014/main" id="{6819854D-BB54-FBF4-9790-15F909A655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2783" y="2454818"/>
            <a:ext cx="231775" cy="188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4760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1a6781ca-b650-4250-9553-0dff8aad6264}" enabled="1" method="Privileged" siteId="{770c8619-ed01-4f02-84c5-2d8ea3da5d9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335</Words>
  <Application>Microsoft Office PowerPoint</Application>
  <PresentationFormat>Format A4 (210 x 297 mm)</PresentationFormat>
  <Paragraphs>66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Office Theme</vt:lpstr>
      <vt:lpstr>TARIFS SAISON 2026-2027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Thomas Pottier</dc:creator>
  <cp:lastModifiedBy>Benzakki Thierry</cp:lastModifiedBy>
  <cp:revision>132</cp:revision>
  <cp:lastPrinted>2024-06-21T09:08:47Z</cp:lastPrinted>
  <dcterms:created xsi:type="dcterms:W3CDTF">2022-05-13T20:14:12Z</dcterms:created>
  <dcterms:modified xsi:type="dcterms:W3CDTF">2026-06-05T14:26:19Z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2021-10-03T00:00:00Z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2022-05-13T00:00:00Z</vt:filetime>
  </property>
</Properties>
</file>